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45"/>
  </p:notesMasterIdLst>
  <p:handoutMasterIdLst>
    <p:handoutMasterId r:id="rId46"/>
  </p:handoutMasterIdLst>
  <p:sldIdLst>
    <p:sldId id="271" r:id="rId5"/>
    <p:sldId id="361" r:id="rId6"/>
    <p:sldId id="429" r:id="rId7"/>
    <p:sldId id="364" r:id="rId8"/>
    <p:sldId id="403" r:id="rId9"/>
    <p:sldId id="406" r:id="rId10"/>
    <p:sldId id="436" r:id="rId11"/>
    <p:sldId id="402" r:id="rId12"/>
    <p:sldId id="408" r:id="rId13"/>
    <p:sldId id="369" r:id="rId14"/>
    <p:sldId id="412" r:id="rId15"/>
    <p:sldId id="413" r:id="rId16"/>
    <p:sldId id="437" r:id="rId17"/>
    <p:sldId id="407" r:id="rId18"/>
    <p:sldId id="366" r:id="rId19"/>
    <p:sldId id="365" r:id="rId20"/>
    <p:sldId id="394" r:id="rId21"/>
    <p:sldId id="367" r:id="rId22"/>
    <p:sldId id="395" r:id="rId23"/>
    <p:sldId id="430" r:id="rId24"/>
    <p:sldId id="411" r:id="rId25"/>
    <p:sldId id="404" r:id="rId26"/>
    <p:sldId id="405" r:id="rId27"/>
    <p:sldId id="401" r:id="rId28"/>
    <p:sldId id="400" r:id="rId29"/>
    <p:sldId id="374" r:id="rId30"/>
    <p:sldId id="370" r:id="rId31"/>
    <p:sldId id="396" r:id="rId32"/>
    <p:sldId id="384" r:id="rId33"/>
    <p:sldId id="383" r:id="rId34"/>
    <p:sldId id="409" r:id="rId35"/>
    <p:sldId id="435" r:id="rId36"/>
    <p:sldId id="385" r:id="rId37"/>
    <p:sldId id="387" r:id="rId38"/>
    <p:sldId id="386" r:id="rId39"/>
    <p:sldId id="389" r:id="rId40"/>
    <p:sldId id="388" r:id="rId41"/>
    <p:sldId id="390" r:id="rId42"/>
    <p:sldId id="391" r:id="rId43"/>
    <p:sldId id="410" r:id="rId44"/>
  </p:sldIdLst>
  <p:sldSz cx="9144000" cy="6858000" type="screen4x3"/>
  <p:notesSz cx="6858000" cy="9144000"/>
  <p:custDataLst>
    <p:tags r:id="rId4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EF6C40-3694-4E06-AC54-71C1E6A1A3C0}">
          <p14:sldIdLst>
            <p14:sldId id="271"/>
            <p14:sldId id="361"/>
            <p14:sldId id="429"/>
            <p14:sldId id="364"/>
            <p14:sldId id="403"/>
            <p14:sldId id="406"/>
            <p14:sldId id="436"/>
            <p14:sldId id="402"/>
            <p14:sldId id="408"/>
            <p14:sldId id="369"/>
            <p14:sldId id="412"/>
            <p14:sldId id="413"/>
            <p14:sldId id="437"/>
            <p14:sldId id="407"/>
            <p14:sldId id="366"/>
            <p14:sldId id="365"/>
            <p14:sldId id="394"/>
            <p14:sldId id="367"/>
            <p14:sldId id="395"/>
            <p14:sldId id="430"/>
            <p14:sldId id="411"/>
            <p14:sldId id="404"/>
            <p14:sldId id="405"/>
            <p14:sldId id="401"/>
            <p14:sldId id="400"/>
            <p14:sldId id="374"/>
            <p14:sldId id="370"/>
            <p14:sldId id="396"/>
            <p14:sldId id="384"/>
            <p14:sldId id="383"/>
            <p14:sldId id="409"/>
            <p14:sldId id="435"/>
            <p14:sldId id="385"/>
            <p14:sldId id="387"/>
            <p14:sldId id="386"/>
            <p14:sldId id="389"/>
            <p14:sldId id="388"/>
            <p14:sldId id="390"/>
            <p14:sldId id="391"/>
            <p14:sldId id="41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404040"/>
    <a:srgbClr val="C4C4D2"/>
    <a:srgbClr val="D2D2DC"/>
    <a:srgbClr val="1A2F4E"/>
    <a:srgbClr val="3847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60" autoAdjust="0"/>
    <p:restoredTop sz="91818" autoAdjust="0"/>
  </p:normalViewPr>
  <p:slideViewPr>
    <p:cSldViewPr>
      <p:cViewPr varScale="1">
        <p:scale>
          <a:sx n="86" d="100"/>
          <a:sy n="86" d="100"/>
        </p:scale>
        <p:origin x="1824" y="184"/>
      </p:cViewPr>
      <p:guideLst/>
    </p:cSldViewPr>
  </p:slideViewPr>
  <p:outlineViewPr>
    <p:cViewPr>
      <p:scale>
        <a:sx n="33" d="100"/>
        <a:sy n="33" d="100"/>
      </p:scale>
      <p:origin x="0" y="-20568"/>
    </p:cViewPr>
  </p:outlineViewPr>
  <p:notesTextViewPr>
    <p:cViewPr>
      <p:scale>
        <a:sx n="110" d="100"/>
        <a:sy n="110" d="100"/>
      </p:scale>
      <p:origin x="0" y="0"/>
    </p:cViewPr>
  </p:notesTextViewPr>
  <p:notesViewPr>
    <p:cSldViewPr>
      <p:cViewPr varScale="1">
        <p:scale>
          <a:sx n="53" d="100"/>
          <a:sy n="53" d="100"/>
        </p:scale>
        <p:origin x="-286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gs" Target="tags/tag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3B3874-4EDE-4EDC-B525-8967D0BF9027}" type="datetimeFigureOut">
              <a:rPr lang="en-IN" smtClean="0"/>
              <a:t>01/09/24</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D9A3AFB-2D54-4257-8C08-258FF686D337}" type="slidenum">
              <a:rPr lang="en-IN" smtClean="0"/>
              <a:t>‹#›</a:t>
            </a:fld>
            <a:endParaRPr lang="en-IN"/>
          </a:p>
        </p:txBody>
      </p:sp>
    </p:spTree>
    <p:extLst>
      <p:ext uri="{BB962C8B-B14F-4D97-AF65-F5344CB8AC3E}">
        <p14:creationId xmlns:p14="http://schemas.microsoft.com/office/powerpoint/2010/main" val="1763528329"/>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tiff>
</file>

<file path=ppt/media/image3.tiff>
</file>

<file path=ppt/media/image4.tiff>
</file>

<file path=ppt/media/image5.png>
</file>

<file path=ppt/media/image6.png>
</file>

<file path=ppt/media/image7.tiff>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A77E9D-1F26-455B-9FC4-1E2D7C5371B8}" type="datetimeFigureOut">
              <a:rPr lang="en-US" smtClean="0"/>
              <a:t>9/1/24</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FCE4C0-1175-4F38-90ED-AE7A39817694}" type="slidenum">
              <a:rPr lang="en-US" smtClean="0"/>
              <a:t>‹#›</a:t>
            </a:fld>
            <a:endParaRPr lang="en-US" dirty="0"/>
          </a:p>
        </p:txBody>
      </p:sp>
    </p:spTree>
    <p:extLst>
      <p:ext uri="{BB962C8B-B14F-4D97-AF65-F5344CB8AC3E}">
        <p14:creationId xmlns:p14="http://schemas.microsoft.com/office/powerpoint/2010/main" val="387223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exampledriven.wordpress.com/2016/07/06/spring-cloud-zuul-example/"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www.mscharhag.com/spring/api-gateway-with-spring-cloud-zuul"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medium.com/@arjunac009/spring-boot-microservice-with-centralized-authentication-zuul-eureka-jwt-5719e05fde29" TargetMode="External"/><Relationship Id="rId2" Type="http://schemas.openxmlformats.org/officeDocument/2006/relationships/slide" Target="../slides/slide18.xml"/><Relationship Id="rId1" Type="http://schemas.openxmlformats.org/officeDocument/2006/relationships/notesMaster" Target="../notesMasters/notesMaster1.xml"/><Relationship Id="rId5" Type="http://schemas.openxmlformats.org/officeDocument/2006/relationships/hyperlink" Target="https://medium.com/@jegasingamjeyanthasingam/zuul-functionality-routing-proxy-and-filters-285f911146ea" TargetMode="External"/><Relationship Id="rId4" Type="http://schemas.openxmlformats.org/officeDocument/2006/relationships/hyperlink" Target="https://exampledriven.wordpress.com/2016/07/06/spring-cloud-zuul-example/"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medium.com/@arjunac009/spring-boot-microservice-with-centralized-authentication-zuul-eureka-jwt-5719e05fde29"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github.com/spring-cloud-samples/sample-zuul-filters" TargetMode="External"/><Relationship Id="rId5" Type="http://schemas.openxmlformats.org/officeDocument/2006/relationships/hyperlink" Target="https://medium.com/@jegasingamjeyanthasingam/zuul-functionality-routing-proxy-and-filters-285f911146ea" TargetMode="External"/><Relationship Id="rId4" Type="http://schemas.openxmlformats.org/officeDocument/2006/relationships/hyperlink" Target="https://exampledriven.wordpress.com/2016/07/06/spring-cloud-zuul-example/"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www.baeldung.com/spring-cloud-sleuth-single-application"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cloud.spring.io/spring-cloud-sleuth/reference/html/#sampling"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s://reflectoring.io/tracing-with-spring-cloud-sleuth/" TargetMode="Externa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mvnrepository.com/artifact/io.zipkin.java/zipkin-server/2.12.9"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exampledriven.wordpress.com/2016/07/06/spring-cloud-zuul-example/"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www.mscharhag.com/spring/api-gateway-with-spring-cloud-zuul"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a:t>
            </a:r>
            <a:r>
              <a:rPr lang="en-IN" dirty="0" err="1"/>
              <a:t>www.elastic.co</a:t>
            </a:r>
            <a:r>
              <a:rPr lang="en-IN" dirty="0"/>
              <a:t>/guide/</a:t>
            </a:r>
            <a:r>
              <a:rPr lang="en-IN" dirty="0" err="1"/>
              <a:t>en</a:t>
            </a:r>
            <a:r>
              <a:rPr lang="en-IN" dirty="0"/>
              <a:t>/</a:t>
            </a:r>
            <a:r>
              <a:rPr lang="en-IN" dirty="0" err="1"/>
              <a:t>elasticsearch</a:t>
            </a:r>
            <a:r>
              <a:rPr lang="en-IN" dirty="0"/>
              <a:t>/reference/7.17/</a:t>
            </a:r>
            <a:r>
              <a:rPr lang="en-IN" dirty="0" err="1"/>
              <a:t>brew.html</a:t>
            </a:r>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1</a:t>
            </a:fld>
            <a:endParaRPr lang="en-US" dirty="0"/>
          </a:p>
        </p:txBody>
      </p:sp>
    </p:spTree>
    <p:extLst>
      <p:ext uri="{BB962C8B-B14F-4D97-AF65-F5344CB8AC3E}">
        <p14:creationId xmlns:p14="http://schemas.microsoft.com/office/powerpoint/2010/main" val="1930556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b="0" i="0" kern="1200" dirty="0">
                <a:solidFill>
                  <a:schemeClr val="tx1"/>
                </a:solidFill>
                <a:effectLst/>
                <a:latin typeface="+mn-lt"/>
                <a:ea typeface="+mn-ea"/>
                <a:cs typeface="+mn-cs"/>
              </a:rPr>
              <a:t>So we will need to go through the logs of each service. Also how do we correlate the logs to a request call chain </a:t>
            </a:r>
            <a:r>
              <a:rPr lang="en-US" sz="1200" b="0" i="0" kern="1200" dirty="0" err="1">
                <a:solidFill>
                  <a:schemeClr val="tx1"/>
                </a:solidFill>
                <a:effectLst/>
                <a:latin typeface="+mn-lt"/>
                <a:ea typeface="+mn-ea"/>
                <a:cs typeface="+mn-cs"/>
              </a:rPr>
              <a:t>i.e</a:t>
            </a:r>
            <a:r>
              <a:rPr lang="en-US" sz="1200" b="0" i="0" kern="1200" dirty="0">
                <a:solidFill>
                  <a:schemeClr val="tx1"/>
                </a:solidFill>
                <a:effectLst/>
                <a:latin typeface="+mn-lt"/>
                <a:ea typeface="+mn-ea"/>
                <a:cs typeface="+mn-cs"/>
              </a:rPr>
              <a:t> which logs of microservices are related to Request1, which are related to Request2. </a:t>
            </a:r>
          </a:p>
          <a:p>
            <a:pPr marL="342900" marR="0" lvl="0" indent="-342900" algn="l" defTabSz="914400" rtl="0" eaLnBrk="1" fontAlgn="auto" latinLnBrk="0" hangingPunct="1">
              <a:lnSpc>
                <a:spcPct val="100000"/>
              </a:lnSpc>
              <a:spcBef>
                <a:spcPts val="0"/>
              </a:spcBef>
              <a:spcAft>
                <a:spcPts val="0"/>
              </a:spcAft>
              <a:buClrTx/>
              <a:buSzTx/>
              <a:buFont typeface="Arial" charset="0"/>
              <a:buChar char="•"/>
              <a:tabLst/>
              <a:defRPr/>
            </a:pPr>
            <a:r>
              <a:rPr lang="en-IN" dirty="0"/>
              <a:t>https://</a:t>
            </a:r>
            <a:r>
              <a:rPr lang="en-IN" dirty="0" err="1"/>
              <a:t>developer.ibm.com</a:t>
            </a:r>
            <a:r>
              <a:rPr lang="en-IN"/>
              <a:t>/languages/java/tutorials/monitor-spring-boot-microservices/</a:t>
            </a:r>
          </a:p>
          <a:p>
            <a:pPr marL="342900" indent="-342900">
              <a:buFont typeface="Arial" charset="0"/>
              <a:buChar char="•"/>
            </a:pP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10</a:t>
            </a:fld>
            <a:endParaRPr lang="en-US" altLang="en-US">
              <a:latin typeface="Times New Roman" charset="0"/>
            </a:endParaRPr>
          </a:p>
        </p:txBody>
      </p:sp>
    </p:spTree>
    <p:extLst>
      <p:ext uri="{BB962C8B-B14F-4D97-AF65-F5344CB8AC3E}">
        <p14:creationId xmlns:p14="http://schemas.microsoft.com/office/powerpoint/2010/main" val="17283105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b="0" i="0" kern="1200" dirty="0">
                <a:solidFill>
                  <a:schemeClr val="tx1"/>
                </a:solidFill>
                <a:effectLst/>
                <a:latin typeface="+mn-lt"/>
                <a:ea typeface="+mn-ea"/>
                <a:cs typeface="+mn-cs"/>
              </a:rPr>
              <a:t>So we will need to go through the logs of each service. Also how do we correlate the logs to a request call chain </a:t>
            </a:r>
            <a:r>
              <a:rPr lang="en-US" sz="1200" b="0" i="0" kern="1200" dirty="0" err="1">
                <a:solidFill>
                  <a:schemeClr val="tx1"/>
                </a:solidFill>
                <a:effectLst/>
                <a:latin typeface="+mn-lt"/>
                <a:ea typeface="+mn-ea"/>
                <a:cs typeface="+mn-cs"/>
              </a:rPr>
              <a:t>i.e</a:t>
            </a:r>
            <a:r>
              <a:rPr lang="en-US" sz="1200" b="0" i="0" kern="1200" dirty="0">
                <a:solidFill>
                  <a:schemeClr val="tx1"/>
                </a:solidFill>
                <a:effectLst/>
                <a:latin typeface="+mn-lt"/>
                <a:ea typeface="+mn-ea"/>
                <a:cs typeface="+mn-cs"/>
              </a:rPr>
              <a:t> which logs of microservices are related to Request1, which are related to Request2. </a:t>
            </a:r>
          </a:p>
          <a:p>
            <a:pPr marL="342900" marR="0" lvl="0" indent="-342900" algn="l" defTabSz="914400" rtl="0" eaLnBrk="1" fontAlgn="auto" latinLnBrk="0" hangingPunct="1">
              <a:lnSpc>
                <a:spcPct val="100000"/>
              </a:lnSpc>
              <a:spcBef>
                <a:spcPts val="0"/>
              </a:spcBef>
              <a:spcAft>
                <a:spcPts val="0"/>
              </a:spcAft>
              <a:buClrTx/>
              <a:buSzTx/>
              <a:buFont typeface="Arial" charset="0"/>
              <a:buChar char="•"/>
              <a:tabLst/>
              <a:defRPr/>
            </a:pPr>
            <a:r>
              <a:rPr lang="en-IN" dirty="0"/>
              <a:t>https://</a:t>
            </a:r>
            <a:r>
              <a:rPr lang="en-IN" dirty="0" err="1"/>
              <a:t>developer.ibm.com</a:t>
            </a:r>
            <a:r>
              <a:rPr lang="en-IN"/>
              <a:t>/languages/java/tutorials/monitor-spring-boot-microservices/</a:t>
            </a:r>
          </a:p>
          <a:p>
            <a:pPr marL="342900" indent="-342900">
              <a:buFont typeface="Arial" charset="0"/>
              <a:buChar char="•"/>
            </a:pP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11</a:t>
            </a:fld>
            <a:endParaRPr lang="en-US" altLang="en-US">
              <a:latin typeface="Times New Roman" charset="0"/>
            </a:endParaRPr>
          </a:p>
        </p:txBody>
      </p:sp>
    </p:spTree>
    <p:extLst>
      <p:ext uri="{BB962C8B-B14F-4D97-AF65-F5344CB8AC3E}">
        <p14:creationId xmlns:p14="http://schemas.microsoft.com/office/powerpoint/2010/main" val="11185729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b="0" i="0" kern="1200" dirty="0">
                <a:solidFill>
                  <a:schemeClr val="tx1"/>
                </a:solidFill>
                <a:effectLst/>
                <a:latin typeface="+mn-lt"/>
                <a:ea typeface="+mn-ea"/>
                <a:cs typeface="+mn-cs"/>
              </a:rPr>
              <a:t>So we will need to go through the logs of each service. Also how do we correlate the logs to a request call chain </a:t>
            </a:r>
            <a:r>
              <a:rPr lang="en-US" sz="1200" b="0" i="0" kern="1200" dirty="0" err="1">
                <a:solidFill>
                  <a:schemeClr val="tx1"/>
                </a:solidFill>
                <a:effectLst/>
                <a:latin typeface="+mn-lt"/>
                <a:ea typeface="+mn-ea"/>
                <a:cs typeface="+mn-cs"/>
              </a:rPr>
              <a:t>i.e</a:t>
            </a:r>
            <a:r>
              <a:rPr lang="en-US" sz="1200" b="0" i="0" kern="1200" dirty="0">
                <a:solidFill>
                  <a:schemeClr val="tx1"/>
                </a:solidFill>
                <a:effectLst/>
                <a:latin typeface="+mn-lt"/>
                <a:ea typeface="+mn-ea"/>
                <a:cs typeface="+mn-cs"/>
              </a:rPr>
              <a:t> which logs of microservices are related to Request1, which are related to Request2. </a:t>
            </a:r>
          </a:p>
          <a:p>
            <a:pPr marL="342900" marR="0" lvl="0" indent="-342900" algn="l" defTabSz="914400" rtl="0" eaLnBrk="1" fontAlgn="auto" latinLnBrk="0" hangingPunct="1">
              <a:lnSpc>
                <a:spcPct val="100000"/>
              </a:lnSpc>
              <a:spcBef>
                <a:spcPts val="0"/>
              </a:spcBef>
              <a:spcAft>
                <a:spcPts val="0"/>
              </a:spcAft>
              <a:buClrTx/>
              <a:buSzTx/>
              <a:buFont typeface="Arial" charset="0"/>
              <a:buChar char="•"/>
              <a:tabLst/>
              <a:defRPr/>
            </a:pPr>
            <a:r>
              <a:rPr lang="en-IN" dirty="0"/>
              <a:t>https://</a:t>
            </a:r>
            <a:r>
              <a:rPr lang="en-IN" dirty="0" err="1"/>
              <a:t>developer.ibm.com</a:t>
            </a:r>
            <a:r>
              <a:rPr lang="en-IN"/>
              <a:t>/languages/java/tutorials/monitor-spring-boot-microservices/</a:t>
            </a:r>
          </a:p>
          <a:p>
            <a:pPr marL="342900" indent="-342900">
              <a:buFont typeface="Arial" charset="0"/>
              <a:buChar char="•"/>
            </a:pP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12</a:t>
            </a:fld>
            <a:endParaRPr lang="en-US" altLang="en-US">
              <a:latin typeface="Times New Roman" charset="0"/>
            </a:endParaRPr>
          </a:p>
        </p:txBody>
      </p:sp>
    </p:spTree>
    <p:extLst>
      <p:ext uri="{BB962C8B-B14F-4D97-AF65-F5344CB8AC3E}">
        <p14:creationId xmlns:p14="http://schemas.microsoft.com/office/powerpoint/2010/main" val="26559118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a:t>
            </a:r>
            <a:r>
              <a:rPr lang="en-IN" dirty="0" err="1"/>
              <a:t>medium.com</a:t>
            </a:r>
            <a:r>
              <a:rPr lang="en-IN" dirty="0"/>
              <a:t>/go-city/micrometer-tracing-and-spring-cloud-sleuth-compatibility-e345c3c048b9</a:t>
            </a:r>
          </a:p>
        </p:txBody>
      </p:sp>
      <p:sp>
        <p:nvSpPr>
          <p:cNvPr id="4" name="Slide Number Placeholder 3"/>
          <p:cNvSpPr>
            <a:spLocks noGrp="1"/>
          </p:cNvSpPr>
          <p:nvPr>
            <p:ph type="sldNum" sz="quarter" idx="10"/>
          </p:nvPr>
        </p:nvSpPr>
        <p:spPr/>
        <p:txBody>
          <a:bodyPr/>
          <a:lstStyle/>
          <a:p>
            <a:fld id="{73FCE4C0-1175-4F38-90ED-AE7A39817694}" type="slidenum">
              <a:rPr lang="en-US" smtClean="0"/>
              <a:t>13</a:t>
            </a:fld>
            <a:endParaRPr lang="en-US" dirty="0"/>
          </a:p>
        </p:txBody>
      </p:sp>
    </p:spTree>
    <p:extLst>
      <p:ext uri="{BB962C8B-B14F-4D97-AF65-F5344CB8AC3E}">
        <p14:creationId xmlns:p14="http://schemas.microsoft.com/office/powerpoint/2010/main" val="607379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stackabuse.com</a:t>
            </a:r>
            <a:r>
              <a:rPr lang="en-US" altLang="en-US" dirty="0">
                <a:latin typeface="Times New Roman" charset="0"/>
                <a:cs typeface="Arial" charset="0"/>
              </a:rPr>
              <a:t>/spring-cloud-routing-with-</a:t>
            </a:r>
            <a:r>
              <a:rPr lang="en-US" altLang="en-US" dirty="0" err="1">
                <a:latin typeface="Times New Roman" charset="0"/>
                <a:cs typeface="Arial" charset="0"/>
              </a:rPr>
              <a:t>zuul</a:t>
            </a:r>
            <a:r>
              <a:rPr lang="en-US" altLang="en-US" dirty="0">
                <a:latin typeface="Times New Roman" charset="0"/>
                <a:cs typeface="Arial" charset="0"/>
              </a:rPr>
              <a:t>-and-gateway/</a:t>
            </a: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14</a:t>
            </a:fld>
            <a:endParaRPr lang="en-US" altLang="en-US">
              <a:latin typeface="Times New Roman" charset="0"/>
            </a:endParaRPr>
          </a:p>
        </p:txBody>
      </p:sp>
    </p:spTree>
    <p:extLst>
      <p:ext uri="{BB962C8B-B14F-4D97-AF65-F5344CB8AC3E}">
        <p14:creationId xmlns:p14="http://schemas.microsoft.com/office/powerpoint/2010/main" val="21423530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15</a:t>
            </a:fld>
            <a:endParaRPr lang="en-US" altLang="en-US">
              <a:latin typeface="Times New Roman" charset="0"/>
            </a:endParaRPr>
          </a:p>
        </p:txBody>
      </p:sp>
    </p:spTree>
    <p:extLst>
      <p:ext uri="{BB962C8B-B14F-4D97-AF65-F5344CB8AC3E}">
        <p14:creationId xmlns:p14="http://schemas.microsoft.com/office/powerpoint/2010/main" val="4043566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16</a:t>
            </a:fld>
            <a:endParaRPr lang="en-US" altLang="en-US">
              <a:latin typeface="Times New Roman" charset="0"/>
            </a:endParaRPr>
          </a:p>
        </p:txBody>
      </p:sp>
    </p:spTree>
    <p:extLst>
      <p:ext uri="{BB962C8B-B14F-4D97-AF65-F5344CB8AC3E}">
        <p14:creationId xmlns:p14="http://schemas.microsoft.com/office/powerpoint/2010/main" val="21215349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dirty="0">
                <a:hlinkClick r:id="rId3"/>
              </a:rPr>
              <a:t>https://exampledriven.wordpress.com/2016/07/06/spring-cloud-zuul-example/</a:t>
            </a:r>
            <a:endParaRPr lang="en-US" dirty="0"/>
          </a:p>
          <a:p>
            <a:endParaRPr lang="en-US" altLang="en-US" dirty="0">
              <a:latin typeface="Times New Roman" charset="0"/>
              <a:cs typeface="Arial" charset="0"/>
            </a:endParaRPr>
          </a:p>
          <a:p>
            <a:r>
              <a:rPr lang="en-US" dirty="0">
                <a:hlinkClick r:id="rId4"/>
              </a:rPr>
              <a:t>https://www.mscharhag.com/spring/api-gateway-with-spring-cloud-zuul</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17</a:t>
            </a:fld>
            <a:endParaRPr lang="en-US" altLang="en-US">
              <a:latin typeface="Times New Roman" charset="0"/>
            </a:endParaRPr>
          </a:p>
        </p:txBody>
      </p:sp>
    </p:spTree>
    <p:extLst>
      <p:ext uri="{BB962C8B-B14F-4D97-AF65-F5344CB8AC3E}">
        <p14:creationId xmlns:p14="http://schemas.microsoft.com/office/powerpoint/2010/main" val="12970193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a:p>
            <a:r>
              <a:rPr lang="en-US" dirty="0">
                <a:hlinkClick r:id="rId3"/>
              </a:rPr>
              <a:t>https://medium.com/@arjunac009/spring-boot-microservice-with-centralized-authentication-zuul-eureka-jwt-5719e05fde29</a:t>
            </a:r>
            <a:endParaRPr lang="en-US" altLang="en-US" dirty="0">
              <a:latin typeface="Times New Roman" charset="0"/>
              <a:cs typeface="Arial" charset="0"/>
            </a:endParaRPr>
          </a:p>
          <a:p>
            <a:endParaRPr lang="en-US" altLang="en-US" dirty="0">
              <a:latin typeface="Times New Roman" charset="0"/>
              <a:cs typeface="Arial" charset="0"/>
            </a:endParaRPr>
          </a:p>
          <a:p>
            <a:r>
              <a:rPr lang="en-US" dirty="0">
                <a:hlinkClick r:id="rId4"/>
              </a:rPr>
              <a:t>https://exampledriven.wordpress.com/2016/07/06/spring-cloud-zuul-example/</a:t>
            </a:r>
            <a:endParaRPr lang="en-US" dirty="0"/>
          </a:p>
          <a:p>
            <a:r>
              <a:rPr lang="en-US" dirty="0">
                <a:hlinkClick r:id="rId5"/>
              </a:rPr>
              <a:t>https://medium.com/@jegasingamjeyanthasingam/zuul-functionality-routing-proxy-and-filters-285f911146ea</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18</a:t>
            </a:fld>
            <a:endParaRPr lang="en-US" altLang="en-US">
              <a:latin typeface="Times New Roman" charset="0"/>
            </a:endParaRPr>
          </a:p>
        </p:txBody>
      </p:sp>
    </p:spTree>
    <p:extLst>
      <p:ext uri="{BB962C8B-B14F-4D97-AF65-F5344CB8AC3E}">
        <p14:creationId xmlns:p14="http://schemas.microsoft.com/office/powerpoint/2010/main" val="19558205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kern="1200" dirty="0" err="1">
                <a:solidFill>
                  <a:schemeClr val="tx1"/>
                </a:solidFill>
                <a:effectLst/>
                <a:latin typeface="+mn-lt"/>
                <a:ea typeface="+mn-ea"/>
                <a:cs typeface="+mn-cs"/>
              </a:rPr>
              <a:t>PreDecorationFilter</a:t>
            </a:r>
            <a:r>
              <a:rPr lang="en-US" sz="1200" kern="1200" dirty="0">
                <a:solidFill>
                  <a:schemeClr val="tx1"/>
                </a:solidFill>
                <a:effectLst/>
                <a:latin typeface="+mn-lt"/>
                <a:ea typeface="+mn-ea"/>
                <a:cs typeface="+mn-cs"/>
              </a:rPr>
              <a:t> =&gt; 5 =&gt; sets any of the headers like proxy. So set filter order higher than 5 for getting headers set by this filter</a:t>
            </a:r>
            <a:endParaRPr lang="en-US" altLang="en-US" dirty="0">
              <a:latin typeface="Times New Roman" charset="0"/>
              <a:cs typeface="Arial" charset="0"/>
            </a:endParaRPr>
          </a:p>
          <a:p>
            <a:endParaRPr lang="en-US" altLang="en-US" dirty="0">
              <a:latin typeface="Times New Roman" charset="0"/>
              <a:cs typeface="Arial" charset="0"/>
            </a:endParaRPr>
          </a:p>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a:p>
            <a:r>
              <a:rPr lang="en-US" dirty="0">
                <a:hlinkClick r:id="rId3"/>
              </a:rPr>
              <a:t>https://medium.com/@arjunac009/spring-boot-microservice-with-centralized-authentication-zuul-eureka-jwt-5719e05fde29</a:t>
            </a:r>
            <a:endParaRPr lang="en-US" altLang="en-US" dirty="0">
              <a:latin typeface="Times New Roman" charset="0"/>
              <a:cs typeface="Arial" charset="0"/>
            </a:endParaRPr>
          </a:p>
          <a:p>
            <a:endParaRPr lang="en-US" altLang="en-US" dirty="0">
              <a:latin typeface="Times New Roman" charset="0"/>
              <a:cs typeface="Arial" charset="0"/>
            </a:endParaRPr>
          </a:p>
          <a:p>
            <a:r>
              <a:rPr lang="en-US" dirty="0">
                <a:hlinkClick r:id="rId4"/>
              </a:rPr>
              <a:t>https://exampledriven.wordpress.com/2016/07/06/spring-cloud-zuul-example/</a:t>
            </a:r>
            <a:endParaRPr lang="en-US" dirty="0"/>
          </a:p>
          <a:p>
            <a:r>
              <a:rPr lang="en-US" dirty="0">
                <a:hlinkClick r:id="rId5"/>
              </a:rPr>
              <a:t>https://medium.com/@jegasingamjeyanthasingam/zuul-functionality-routing-proxy-and-filters-285f911146ea</a:t>
            </a:r>
            <a:endParaRPr lang="en-US" dirty="0"/>
          </a:p>
          <a:p>
            <a:endParaRPr lang="en-US" altLang="en-US" dirty="0">
              <a:latin typeface="Times New Roman" charset="0"/>
              <a:cs typeface="Arial" charset="0"/>
            </a:endParaRPr>
          </a:p>
          <a:p>
            <a:r>
              <a:rPr lang="en-US" dirty="0">
                <a:hlinkClick r:id="rId6"/>
              </a:rPr>
              <a:t>https://github.com/spring-cloud-samples/sample-zuul-filters</a:t>
            </a:r>
            <a:endParaRPr lang="en-US" dirty="0"/>
          </a:p>
          <a:p>
            <a:endParaRPr lang="en-US" altLang="en-US" dirty="0">
              <a:latin typeface="Times New Roman" charset="0"/>
              <a:cs typeface="Arial" charset="0"/>
            </a:endParaRP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19</a:t>
            </a:fld>
            <a:endParaRPr lang="en-US" altLang="en-US">
              <a:latin typeface="Times New Roman" charset="0"/>
            </a:endParaRPr>
          </a:p>
        </p:txBody>
      </p:sp>
    </p:spTree>
    <p:extLst>
      <p:ext uri="{BB962C8B-B14F-4D97-AF65-F5344CB8AC3E}">
        <p14:creationId xmlns:p14="http://schemas.microsoft.com/office/powerpoint/2010/main" val="1661389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2</a:t>
            </a:fld>
            <a:endParaRPr lang="en-US" dirty="0"/>
          </a:p>
        </p:txBody>
      </p:sp>
    </p:spTree>
    <p:extLst>
      <p:ext uri="{BB962C8B-B14F-4D97-AF65-F5344CB8AC3E}">
        <p14:creationId xmlns:p14="http://schemas.microsoft.com/office/powerpoint/2010/main" val="5134179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a:t>
            </a:r>
            <a:r>
              <a:rPr lang="en-IN" dirty="0" err="1"/>
              <a:t>medium.com</a:t>
            </a:r>
            <a:r>
              <a:rPr lang="en-IN" dirty="0"/>
              <a:t>/go-city/micrometer-tracing-and-spring-cloud-sleuth-compatibility-e345c3c048b9</a:t>
            </a:r>
          </a:p>
          <a:p>
            <a:r>
              <a:rPr lang="en-IN" dirty="0"/>
              <a:t>https://</a:t>
            </a:r>
            <a:r>
              <a:rPr lang="en-IN" dirty="0" err="1"/>
              <a:t>cloud.spring.io</a:t>
            </a:r>
            <a:r>
              <a:rPr lang="en-IN"/>
              <a:t>/spring-cloud-sleuth/reference/html/#:~:text=Underneath%2C%20Spring%20Cloud%20Sleuth%20is,and%20which%20libraries%20are%20traced.</a:t>
            </a:r>
          </a:p>
          <a:p>
            <a:endParaRPr lang="en-IN" dirty="0"/>
          </a:p>
          <a:p>
            <a:r>
              <a:rPr lang="en-IN" dirty="0"/>
              <a:t>https://</a:t>
            </a:r>
            <a:r>
              <a:rPr lang="en-IN" dirty="0" err="1"/>
              <a:t>openvalue.blog</a:t>
            </a:r>
            <a:r>
              <a:rPr lang="en-IN" dirty="0"/>
              <a:t>/posts/2022/12/16/tracing-in-spring-boot-2-and-3/	</a:t>
            </a:r>
          </a:p>
        </p:txBody>
      </p:sp>
      <p:sp>
        <p:nvSpPr>
          <p:cNvPr id="4" name="Slide Number Placeholder 3"/>
          <p:cNvSpPr>
            <a:spLocks noGrp="1"/>
          </p:cNvSpPr>
          <p:nvPr>
            <p:ph type="sldNum" sz="quarter" idx="10"/>
          </p:nvPr>
        </p:nvSpPr>
        <p:spPr/>
        <p:txBody>
          <a:bodyPr/>
          <a:lstStyle/>
          <a:p>
            <a:fld id="{73FCE4C0-1175-4F38-90ED-AE7A39817694}" type="slidenum">
              <a:rPr lang="en-US" smtClean="0"/>
              <a:t>20</a:t>
            </a:fld>
            <a:endParaRPr lang="en-US" dirty="0"/>
          </a:p>
        </p:txBody>
      </p:sp>
    </p:spTree>
    <p:extLst>
      <p:ext uri="{BB962C8B-B14F-4D97-AF65-F5344CB8AC3E}">
        <p14:creationId xmlns:p14="http://schemas.microsoft.com/office/powerpoint/2010/main" val="10515012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b="0" i="0" kern="1200" dirty="0">
                <a:solidFill>
                  <a:schemeClr val="tx1"/>
                </a:solidFill>
                <a:effectLst/>
                <a:latin typeface="+mn-lt"/>
                <a:ea typeface="+mn-ea"/>
                <a:cs typeface="+mn-cs"/>
              </a:rPr>
              <a:t>So we will need to go through the logs of each service. Also how do we correlate the logs to a request call chain </a:t>
            </a:r>
            <a:r>
              <a:rPr lang="en-US" sz="1200" b="0" i="0" kern="1200" dirty="0" err="1">
                <a:solidFill>
                  <a:schemeClr val="tx1"/>
                </a:solidFill>
                <a:effectLst/>
                <a:latin typeface="+mn-lt"/>
                <a:ea typeface="+mn-ea"/>
                <a:cs typeface="+mn-cs"/>
              </a:rPr>
              <a:t>i.e</a:t>
            </a:r>
            <a:r>
              <a:rPr lang="en-US" sz="1200" b="0" i="0" kern="1200" dirty="0">
                <a:solidFill>
                  <a:schemeClr val="tx1"/>
                </a:solidFill>
                <a:effectLst/>
                <a:latin typeface="+mn-lt"/>
                <a:ea typeface="+mn-ea"/>
                <a:cs typeface="+mn-cs"/>
              </a:rPr>
              <a:t> which logs of microservices are related to Request1, which are related to Request2. </a:t>
            </a:r>
          </a:p>
          <a:p>
            <a:pPr marL="342900" marR="0" lvl="0" indent="-342900" algn="l" defTabSz="914400" rtl="0" eaLnBrk="1" fontAlgn="auto" latinLnBrk="0" hangingPunct="1">
              <a:lnSpc>
                <a:spcPct val="100000"/>
              </a:lnSpc>
              <a:spcBef>
                <a:spcPts val="0"/>
              </a:spcBef>
              <a:spcAft>
                <a:spcPts val="0"/>
              </a:spcAft>
              <a:buClrTx/>
              <a:buSzTx/>
              <a:buFont typeface="Arial" charset="0"/>
              <a:buChar char="•"/>
              <a:tabLst/>
              <a:defRPr/>
            </a:pPr>
            <a:r>
              <a:rPr lang="en-IN" dirty="0"/>
              <a:t>https://</a:t>
            </a:r>
            <a:r>
              <a:rPr lang="en-IN" dirty="0" err="1"/>
              <a:t>developer.ibm.com</a:t>
            </a:r>
            <a:r>
              <a:rPr lang="en-IN"/>
              <a:t>/languages/java/tutorials/monitor-spring-boot-microservices/</a:t>
            </a:r>
          </a:p>
          <a:p>
            <a:pPr marL="342900" indent="-342900">
              <a:buFont typeface="Arial" charset="0"/>
              <a:buChar char="•"/>
            </a:pP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21</a:t>
            </a:fld>
            <a:endParaRPr lang="en-US" altLang="en-US">
              <a:latin typeface="Times New Roman" charset="0"/>
            </a:endParaRPr>
          </a:p>
        </p:txBody>
      </p:sp>
    </p:spTree>
    <p:extLst>
      <p:ext uri="{BB962C8B-B14F-4D97-AF65-F5344CB8AC3E}">
        <p14:creationId xmlns:p14="http://schemas.microsoft.com/office/powerpoint/2010/main" val="5094338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altLang="en-US" sz="1200" dirty="0"/>
              <a:t>https://</a:t>
            </a:r>
            <a:r>
              <a:rPr lang="en-US" altLang="en-US" sz="1200" dirty="0" err="1"/>
              <a:t>www.novatec-gmbh.de</a:t>
            </a:r>
            <a:r>
              <a:rPr lang="en-US" altLang="en-US" sz="1200" dirty="0"/>
              <a:t>/</a:t>
            </a:r>
            <a:r>
              <a:rPr lang="en-US" altLang="en-US" sz="1200" dirty="0" err="1"/>
              <a:t>en</a:t>
            </a:r>
            <a:r>
              <a:rPr lang="en-US" altLang="en-US" sz="1200" dirty="0"/>
              <a:t>/blog/spring-cloud-sprint-a-fast-and-comprehensive-spring-cloud-services-tutorial/</a:t>
            </a:r>
          </a:p>
          <a:p>
            <a:pPr marL="342900" indent="-342900">
              <a:buFont typeface="Arial" charset="0"/>
              <a:buChar char="•"/>
            </a:pPr>
            <a:endParaRPr lang="en-US" altLang="en-US" sz="1200" dirty="0"/>
          </a:p>
          <a:p>
            <a:pPr marL="342900" indent="-342900">
              <a:buFont typeface="Arial" charset="0"/>
              <a:buChar char="•"/>
            </a:pPr>
            <a:r>
              <a:rPr lang="en-US" altLang="en-US" sz="1200" dirty="0"/>
              <a:t>For </a:t>
            </a:r>
            <a:r>
              <a:rPr lang="en-US" altLang="en-US" sz="1200"/>
              <a:t>the project Spring-Cloud-Sprint-master</a:t>
            </a: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22</a:t>
            </a:fld>
            <a:endParaRPr lang="en-US" altLang="en-US">
              <a:latin typeface="Times New Roman" charset="0"/>
            </a:endParaRPr>
          </a:p>
        </p:txBody>
      </p:sp>
    </p:spTree>
    <p:extLst>
      <p:ext uri="{BB962C8B-B14F-4D97-AF65-F5344CB8AC3E}">
        <p14:creationId xmlns:p14="http://schemas.microsoft.com/office/powerpoint/2010/main" val="17056853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b="0" i="0" kern="1200" dirty="0">
                <a:solidFill>
                  <a:schemeClr val="tx1"/>
                </a:solidFill>
                <a:effectLst/>
                <a:latin typeface="+mn-lt"/>
                <a:ea typeface="+mn-ea"/>
                <a:cs typeface="+mn-cs"/>
              </a:rPr>
              <a:t> If we have observed all the behaviors, then we can act accordingly to solve those issues and make the application more robust and fault-tolerant.</a:t>
            </a: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23</a:t>
            </a:fld>
            <a:endParaRPr lang="en-US" altLang="en-US">
              <a:latin typeface="Times New Roman" charset="0"/>
            </a:endParaRPr>
          </a:p>
        </p:txBody>
      </p:sp>
    </p:spTree>
    <p:extLst>
      <p:ext uri="{BB962C8B-B14F-4D97-AF65-F5344CB8AC3E}">
        <p14:creationId xmlns:p14="http://schemas.microsoft.com/office/powerpoint/2010/main" val="28015786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b="0" i="0" kern="1200" dirty="0">
                <a:solidFill>
                  <a:schemeClr val="tx1"/>
                </a:solidFill>
                <a:effectLst/>
                <a:latin typeface="+mn-lt"/>
                <a:ea typeface="+mn-ea"/>
                <a:cs typeface="+mn-cs"/>
              </a:rPr>
              <a:t> If we have observed all the behaviors, then we can act accordingly to solve those issues and make the application more robust and fault-tolerant.</a:t>
            </a: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24</a:t>
            </a:fld>
            <a:endParaRPr lang="en-US" altLang="en-US">
              <a:latin typeface="Times New Roman" charset="0"/>
            </a:endParaRPr>
          </a:p>
        </p:txBody>
      </p:sp>
    </p:spTree>
    <p:extLst>
      <p:ext uri="{BB962C8B-B14F-4D97-AF65-F5344CB8AC3E}">
        <p14:creationId xmlns:p14="http://schemas.microsoft.com/office/powerpoint/2010/main" val="5570827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altLang="en-US" sz="1200" dirty="0"/>
              <a:t>https://</a:t>
            </a:r>
            <a:r>
              <a:rPr lang="en-US" altLang="en-US" sz="1200" dirty="0" err="1"/>
              <a:t>www.novatec-gmbh.de</a:t>
            </a:r>
            <a:r>
              <a:rPr lang="en-US" altLang="en-US" sz="1200" dirty="0"/>
              <a:t>/</a:t>
            </a:r>
            <a:r>
              <a:rPr lang="en-US" altLang="en-US" sz="1200" dirty="0" err="1"/>
              <a:t>en</a:t>
            </a:r>
            <a:r>
              <a:rPr lang="en-US" altLang="en-US" sz="1200" dirty="0"/>
              <a:t>/blog/spring-cloud-sprint-a-fast-and-comprehensive-spring-cloud-services-tutorial/</a:t>
            </a:r>
          </a:p>
          <a:p>
            <a:pPr marL="342900" indent="-342900">
              <a:buFont typeface="Arial" charset="0"/>
              <a:buChar char="•"/>
            </a:pPr>
            <a:endParaRPr lang="en-US" altLang="en-US" sz="1200" dirty="0"/>
          </a:p>
          <a:p>
            <a:pPr marL="342900" indent="-342900">
              <a:buFont typeface="Arial" charset="0"/>
              <a:buChar char="•"/>
            </a:pPr>
            <a:r>
              <a:rPr lang="en-US" altLang="en-US" sz="1200" dirty="0"/>
              <a:t>For </a:t>
            </a:r>
            <a:r>
              <a:rPr lang="en-US" altLang="en-US" sz="1200"/>
              <a:t>the project Spring-Cloud-Sprint-master</a:t>
            </a: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25</a:t>
            </a:fld>
            <a:endParaRPr lang="en-US" altLang="en-US">
              <a:latin typeface="Times New Roman" charset="0"/>
            </a:endParaRPr>
          </a:p>
        </p:txBody>
      </p:sp>
    </p:spTree>
    <p:extLst>
      <p:ext uri="{BB962C8B-B14F-4D97-AF65-F5344CB8AC3E}">
        <p14:creationId xmlns:p14="http://schemas.microsoft.com/office/powerpoint/2010/main" val="8231979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dirty="0">
                <a:hlinkClick r:id="rId3"/>
              </a:rPr>
              <a:t>https://www.baeldung.com/spring-cloud-sleuth-single-application</a:t>
            </a:r>
            <a:endParaRPr lang="en-US" dirty="0"/>
          </a:p>
          <a:p>
            <a:endParaRPr lang="en-US" dirty="0"/>
          </a:p>
          <a:p>
            <a:r>
              <a:rPr lang="en-US" dirty="0"/>
              <a:t>https://low-</a:t>
            </a:r>
            <a:r>
              <a:rPr lang="en-US" dirty="0" err="1"/>
              <a:t>level.wiki</a:t>
            </a:r>
            <a:r>
              <a:rPr lang="en-US" dirty="0"/>
              <a:t>/diverse/</a:t>
            </a:r>
            <a:r>
              <a:rPr lang="en-US" dirty="0" err="1"/>
              <a:t>zipkin-setup.html</a:t>
            </a:r>
            <a:endParaRPr lang="en-US"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26</a:t>
            </a:fld>
            <a:endParaRPr lang="en-US" altLang="en-US">
              <a:latin typeface="Times New Roman" charset="0"/>
            </a:endParaRPr>
          </a:p>
        </p:txBody>
      </p:sp>
    </p:spTree>
    <p:extLst>
      <p:ext uri="{BB962C8B-B14F-4D97-AF65-F5344CB8AC3E}">
        <p14:creationId xmlns:p14="http://schemas.microsoft.com/office/powerpoint/2010/main" val="20948133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27</a:t>
            </a:fld>
            <a:endParaRPr lang="en-US" altLang="en-US">
              <a:latin typeface="Times New Roman" charset="0"/>
            </a:endParaRPr>
          </a:p>
        </p:txBody>
      </p:sp>
    </p:spTree>
    <p:extLst>
      <p:ext uri="{BB962C8B-B14F-4D97-AF65-F5344CB8AC3E}">
        <p14:creationId xmlns:p14="http://schemas.microsoft.com/office/powerpoint/2010/main" val="1202592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In distributed tracing the data volumes can be very high so sampling can be </a:t>
            </a:r>
            <a:r>
              <a:rPr lang="en-US" sz="1200" b="0" i="0" kern="1200" dirty="0" err="1">
                <a:solidFill>
                  <a:schemeClr val="tx1"/>
                </a:solidFill>
                <a:effectLst/>
                <a:latin typeface="+mn-lt"/>
                <a:ea typeface="+mn-ea"/>
                <a:cs typeface="+mn-cs"/>
              </a:rPr>
              <a:t>important.This</a:t>
            </a:r>
            <a:r>
              <a:rPr lang="en-US" sz="1200" b="0" i="0" kern="1200" dirty="0">
                <a:solidFill>
                  <a:schemeClr val="tx1"/>
                </a:solidFill>
                <a:effectLst/>
                <a:latin typeface="+mn-lt"/>
                <a:ea typeface="+mn-ea"/>
                <a:cs typeface="+mn-cs"/>
              </a:rPr>
              <a:t> determines what amount of data you want to send to a centralized log analysis tool. If you want to send all the data or only a part of it. If you are exporting span data to </a:t>
            </a:r>
            <a:r>
              <a:rPr lang="en-US" sz="1200" b="0" i="0" kern="1200" dirty="0" err="1">
                <a:solidFill>
                  <a:schemeClr val="tx1"/>
                </a:solidFill>
                <a:effectLst/>
                <a:latin typeface="+mn-lt"/>
                <a:ea typeface="+mn-ea"/>
                <a:cs typeface="+mn-cs"/>
              </a:rPr>
              <a:t>Zipkin</a:t>
            </a:r>
            <a:r>
              <a:rPr lang="en-US" sz="1200" b="0" i="0" kern="1200" dirty="0">
                <a:solidFill>
                  <a:schemeClr val="tx1"/>
                </a:solidFill>
                <a:effectLst/>
                <a:latin typeface="+mn-lt"/>
                <a:ea typeface="+mn-ea"/>
                <a:cs typeface="+mn-cs"/>
              </a:rPr>
              <a:t> or Spring Cloud Stream, there is also an </a:t>
            </a:r>
            <a:r>
              <a:rPr lang="en-US" sz="1200" b="0" i="0" kern="1200" dirty="0" err="1">
                <a:solidFill>
                  <a:schemeClr val="tx1"/>
                </a:solidFill>
                <a:effectLst/>
                <a:latin typeface="+mn-lt"/>
                <a:ea typeface="+mn-ea"/>
                <a:cs typeface="+mn-cs"/>
              </a:rPr>
              <a:t>AlwaysSampler</a:t>
            </a:r>
            <a:r>
              <a:rPr lang="en-US" sz="1200" b="0" i="0" kern="1200" dirty="0">
                <a:solidFill>
                  <a:schemeClr val="tx1"/>
                </a:solidFill>
                <a:effectLst/>
                <a:latin typeface="+mn-lt"/>
                <a:ea typeface="+mn-ea"/>
                <a:cs typeface="+mn-cs"/>
              </a:rPr>
              <a:t> that exports everything and a </a:t>
            </a:r>
            <a:r>
              <a:rPr lang="en-US" sz="1200" b="0" i="0" kern="1200" dirty="0" err="1">
                <a:solidFill>
                  <a:schemeClr val="tx1"/>
                </a:solidFill>
                <a:effectLst/>
                <a:latin typeface="+mn-lt"/>
                <a:ea typeface="+mn-ea"/>
                <a:cs typeface="+mn-cs"/>
              </a:rPr>
              <a:t>PercentageBasedSampler</a:t>
            </a:r>
            <a:r>
              <a:rPr lang="en-US" sz="1200" b="0" i="0" kern="1200" dirty="0">
                <a:solidFill>
                  <a:schemeClr val="tx1"/>
                </a:solidFill>
                <a:effectLst/>
                <a:latin typeface="+mn-lt"/>
                <a:ea typeface="+mn-ea"/>
                <a:cs typeface="+mn-cs"/>
              </a:rPr>
              <a:t> that samples a fixed fraction of spans. We will be making use of the Always Sampler for this example.</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Use a rate above 100 traces per second with extreme caution as it can overload your tracing system.</a:t>
            </a:r>
          </a:p>
          <a:p>
            <a:endParaRPr lang="en-US" altLang="en-US" sz="1200" b="0" i="0" kern="1200" dirty="0">
              <a:solidFill>
                <a:schemeClr val="tx1"/>
              </a:solidFill>
              <a:effectLst/>
              <a:latin typeface="+mn-lt"/>
              <a:ea typeface="+mn-ea"/>
              <a:cs typeface="+mn-cs"/>
            </a:endParaRPr>
          </a:p>
          <a:p>
            <a:r>
              <a:rPr lang="en-US" dirty="0">
                <a:hlinkClick r:id="rId3"/>
              </a:rPr>
              <a:t>https://cloud.spring.io/spring-cloud-sleuth/reference/html/#sampling</a:t>
            </a:r>
            <a:endParaRPr lang="en-US" dirty="0"/>
          </a:p>
          <a:p>
            <a:endParaRPr lang="en-US" altLang="en-US" dirty="0">
              <a:latin typeface="Times New Roman" charset="0"/>
              <a:cs typeface="Arial" charset="0"/>
            </a:endParaRPr>
          </a:p>
          <a:p>
            <a:r>
              <a:rPr lang="en-US" dirty="0">
                <a:hlinkClick r:id="rId4"/>
              </a:rPr>
              <a:t>https://reflectoring.io/tracing-with-spring-cloud-sleuth/</a:t>
            </a:r>
            <a:endParaRPr lang="en-US" dirty="0"/>
          </a:p>
          <a:p>
            <a:endParaRPr lang="en-US" altLang="en-US" dirty="0">
              <a:latin typeface="Times New Roman" charset="0"/>
              <a:cs typeface="Arial" charset="0"/>
            </a:endParaRPr>
          </a:p>
          <a:p>
            <a:r>
              <a:rPr lang="en-US" altLang="en-US" dirty="0">
                <a:latin typeface="Times New Roman" charset="0"/>
                <a:cs typeface="Arial" charset="0"/>
              </a:rPr>
              <a:t>https://</a:t>
            </a:r>
            <a:r>
              <a:rPr lang="en-US" altLang="en-US" dirty="0" err="1">
                <a:latin typeface="Times New Roman" charset="0"/>
                <a:cs typeface="Arial" charset="0"/>
              </a:rPr>
              <a:t>www.baeldung.com</a:t>
            </a:r>
            <a:r>
              <a:rPr lang="en-US" altLang="en-US" dirty="0">
                <a:latin typeface="Times New Roman" charset="0"/>
                <a:cs typeface="Arial" charset="0"/>
              </a:rPr>
              <a:t>/spring-cloud-sleuth-single-application</a:t>
            </a: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28</a:t>
            </a:fld>
            <a:endParaRPr lang="en-US" altLang="en-US">
              <a:latin typeface="Times New Roman" charset="0"/>
            </a:endParaRPr>
          </a:p>
        </p:txBody>
      </p:sp>
    </p:spTree>
    <p:extLst>
      <p:ext uri="{BB962C8B-B14F-4D97-AF65-F5344CB8AC3E}">
        <p14:creationId xmlns:p14="http://schemas.microsoft.com/office/powerpoint/2010/main" val="8568200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29</a:t>
            </a:fld>
            <a:endParaRPr lang="en-US" altLang="en-US">
              <a:latin typeface="Times New Roman" charset="0"/>
            </a:endParaRPr>
          </a:p>
        </p:txBody>
      </p:sp>
    </p:spTree>
    <p:extLst>
      <p:ext uri="{BB962C8B-B14F-4D97-AF65-F5344CB8AC3E}">
        <p14:creationId xmlns:p14="http://schemas.microsoft.com/office/powerpoint/2010/main" val="2086391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a:t>
            </a:r>
            <a:r>
              <a:rPr lang="en-IN" dirty="0" err="1"/>
              <a:t>www.youtube.com</a:t>
            </a:r>
            <a:r>
              <a:rPr lang="en-IN" dirty="0"/>
              <a:t>/</a:t>
            </a:r>
            <a:r>
              <a:rPr lang="en-IN" dirty="0" err="1"/>
              <a:t>playlist?list</a:t>
            </a:r>
            <a:r>
              <a:rPr lang="en-IN" dirty="0"/>
              <a:t>=PLVz2XdJiJQxxWhFkucZBoMxeYE6qTgEF8</a:t>
            </a:r>
          </a:p>
          <a:p>
            <a:endParaRPr lang="en-IN" dirty="0"/>
          </a:p>
          <a:p>
            <a:r>
              <a:rPr lang="en-IN" dirty="0"/>
              <a:t>https://</a:t>
            </a:r>
            <a:r>
              <a:rPr lang="en-IN" dirty="0" err="1"/>
              <a:t>www.youtube.com</a:t>
            </a:r>
            <a:r>
              <a:rPr lang="en-IN" dirty="0"/>
              <a:t>/</a:t>
            </a:r>
            <a:r>
              <a:rPr lang="en-IN" dirty="0" err="1"/>
              <a:t>watch?v</a:t>
            </a:r>
            <a:r>
              <a:rPr lang="en-IN" dirty="0"/>
              <a:t>=lh1oQHXVSc0&amp;list=PLSVW22jAG8pBnhAdq9S8BpLnZ0_jVBj0c</a:t>
            </a:r>
          </a:p>
          <a:p>
            <a:endParaRPr lang="en-IN" dirty="0"/>
          </a:p>
          <a:p>
            <a:r>
              <a:rPr lang="en-IN" dirty="0"/>
              <a:t>https://</a:t>
            </a:r>
            <a:r>
              <a:rPr lang="en-IN" dirty="0" err="1"/>
              <a:t>www.youtube.com</a:t>
            </a:r>
            <a:r>
              <a:rPr lang="en-IN" dirty="0"/>
              <a:t>/</a:t>
            </a:r>
            <a:r>
              <a:rPr lang="en-IN" dirty="0" err="1"/>
              <a:t>playlist?list</a:t>
            </a:r>
            <a:r>
              <a:rPr lang="en-IN" dirty="0"/>
              <a:t>=PLVz2XdJiJQxynOpTm0DuufOkfWHNamJsF</a:t>
            </a:r>
          </a:p>
          <a:p>
            <a:endParaRPr lang="en-IN" dirty="0"/>
          </a:p>
          <a:p>
            <a:r>
              <a:rPr lang="en-IN" dirty="0"/>
              <a:t>https://</a:t>
            </a:r>
            <a:r>
              <a:rPr lang="en-IN" dirty="0" err="1"/>
              <a:t>www.youtube.com</a:t>
            </a:r>
            <a:r>
              <a:rPr lang="en-IN" dirty="0"/>
              <a:t>/</a:t>
            </a:r>
            <a:r>
              <a:rPr lang="en-IN" dirty="0" err="1"/>
              <a:t>watch?v</a:t>
            </a:r>
            <a:r>
              <a:rPr lang="en-IN" dirty="0"/>
              <a:t>=UgirTJiBkV4</a:t>
            </a:r>
          </a:p>
          <a:p>
            <a:endParaRPr lang="en-IN" dirty="0"/>
          </a:p>
          <a:p>
            <a:r>
              <a:rPr lang="en-IN" dirty="0"/>
              <a:t>https://</a:t>
            </a:r>
            <a:r>
              <a:rPr lang="en-IN" dirty="0" err="1"/>
              <a:t>wankhedeshubham.medium.com</a:t>
            </a:r>
            <a:r>
              <a:rPr lang="en-IN" dirty="0"/>
              <a:t>/spring-cloud-gateway-pre-and-post-global-filter-global-request-and-response-filter-1378bac33c0e</a:t>
            </a:r>
          </a:p>
          <a:p>
            <a:pPr marL="0" marR="0" lvl="0" indent="0" algn="l" defTabSz="914400" rtl="0" eaLnBrk="1" fontAlgn="auto" latinLnBrk="0" hangingPunct="1">
              <a:lnSpc>
                <a:spcPct val="100000"/>
              </a:lnSpc>
              <a:spcBef>
                <a:spcPts val="0"/>
              </a:spcBef>
              <a:spcAft>
                <a:spcPts val="0"/>
              </a:spcAft>
              <a:buClrTx/>
              <a:buSzTx/>
              <a:buFontTx/>
              <a:buNone/>
              <a:tabLst/>
              <a:defRPr/>
            </a:pPr>
            <a:r>
              <a:rPr lang="en-IN" i="1" dirty="0">
                <a:solidFill>
                  <a:srgbClr val="8C8C8C"/>
                </a:solidFill>
                <a:effectLst/>
              </a:rPr>
              <a:t>//        </a:t>
            </a:r>
            <a:r>
              <a:rPr lang="en-IN" i="1" dirty="0" err="1">
                <a:solidFill>
                  <a:srgbClr val="8C8C8C"/>
                </a:solidFill>
                <a:effectLst/>
              </a:rPr>
              <a:t>http.csrf</a:t>
            </a:r>
            <a:r>
              <a:rPr lang="en-IN" i="1" dirty="0">
                <a:solidFill>
                  <a:srgbClr val="8C8C8C"/>
                </a:solidFill>
                <a:effectLst/>
              </a:rPr>
              <a:t>(</a:t>
            </a:r>
            <a:r>
              <a:rPr lang="en-IN" i="1" dirty="0" err="1">
                <a:solidFill>
                  <a:srgbClr val="8C8C8C"/>
                </a:solidFill>
                <a:effectLst/>
              </a:rPr>
              <a:t>AbstractHttpConfigurer</a:t>
            </a:r>
            <a:r>
              <a:rPr lang="en-IN" i="1" dirty="0">
                <a:solidFill>
                  <a:srgbClr val="8C8C8C"/>
                </a:solidFill>
                <a:effectLst/>
              </a:rPr>
              <a:t>::disable)</a:t>
            </a:r>
            <a:br>
              <a:rPr lang="en-IN" i="1" dirty="0">
                <a:solidFill>
                  <a:srgbClr val="8C8C8C"/>
                </a:solidFill>
                <a:effectLst/>
              </a:rPr>
            </a:br>
            <a:r>
              <a:rPr lang="en-IN" i="1" dirty="0">
                <a:solidFill>
                  <a:srgbClr val="8C8C8C"/>
                </a:solidFill>
                <a:effectLst/>
              </a:rPr>
              <a:t>//                .</a:t>
            </a:r>
            <a:r>
              <a:rPr lang="en-IN" i="1" dirty="0" err="1">
                <a:solidFill>
                  <a:srgbClr val="8C8C8C"/>
                </a:solidFill>
                <a:effectLst/>
              </a:rPr>
              <a:t>authorizeHttpRequests</a:t>
            </a:r>
            <a:r>
              <a:rPr lang="en-IN" i="1" dirty="0">
                <a:solidFill>
                  <a:srgbClr val="8C8C8C"/>
                </a:solidFill>
                <a:effectLst/>
              </a:rPr>
              <a:t>(request -&gt; </a:t>
            </a:r>
            <a:r>
              <a:rPr lang="en-IN" i="1" dirty="0" err="1">
                <a:solidFill>
                  <a:srgbClr val="8C8C8C"/>
                </a:solidFill>
                <a:effectLst/>
              </a:rPr>
              <a:t>request.requestMatchers</a:t>
            </a:r>
            <a:r>
              <a:rPr lang="en-IN" i="1" dirty="0">
                <a:solidFill>
                  <a:srgbClr val="8C8C8C"/>
                </a:solidFill>
                <a:effectLst/>
              </a:rPr>
              <a:t>("/</a:t>
            </a:r>
            <a:r>
              <a:rPr lang="en-IN" i="1" dirty="0" err="1">
                <a:solidFill>
                  <a:srgbClr val="8C8C8C"/>
                </a:solidFill>
                <a:effectLst/>
              </a:rPr>
              <a:t>api</a:t>
            </a:r>
            <a:r>
              <a:rPr lang="en-IN" i="1" dirty="0">
                <a:solidFill>
                  <a:srgbClr val="8C8C8C"/>
                </a:solidFill>
                <a:effectLst/>
              </a:rPr>
              <a:t>/v1/auth/**")</a:t>
            </a:r>
            <a:br>
              <a:rPr lang="en-IN" i="1" dirty="0">
                <a:solidFill>
                  <a:srgbClr val="8C8C8C"/>
                </a:solidFill>
                <a:effectLst/>
              </a:rPr>
            </a:br>
            <a:r>
              <a:rPr lang="en-IN" i="1" dirty="0">
                <a:solidFill>
                  <a:srgbClr val="8C8C8C"/>
                </a:solidFill>
                <a:effectLst/>
              </a:rPr>
              <a:t>//                        .</a:t>
            </a:r>
            <a:r>
              <a:rPr lang="en-IN" i="1" dirty="0" err="1">
                <a:solidFill>
                  <a:srgbClr val="8C8C8C"/>
                </a:solidFill>
                <a:effectLst/>
              </a:rPr>
              <a:t>permitAll</a:t>
            </a:r>
            <a:r>
              <a:rPr lang="en-IN" i="1" dirty="0">
                <a:solidFill>
                  <a:srgbClr val="8C8C8C"/>
                </a:solidFill>
                <a:effectLst/>
              </a:rPr>
              <a:t>().</a:t>
            </a:r>
            <a:r>
              <a:rPr lang="en-IN" i="1" dirty="0" err="1">
                <a:solidFill>
                  <a:srgbClr val="8C8C8C"/>
                </a:solidFill>
                <a:effectLst/>
              </a:rPr>
              <a:t>anyRequest</a:t>
            </a:r>
            <a:r>
              <a:rPr lang="en-IN" i="1" dirty="0">
                <a:solidFill>
                  <a:srgbClr val="8C8C8C"/>
                </a:solidFill>
                <a:effectLst/>
              </a:rPr>
              <a:t>().authenticated())</a:t>
            </a:r>
            <a:br>
              <a:rPr lang="en-IN" i="1" dirty="0">
                <a:solidFill>
                  <a:srgbClr val="8C8C8C"/>
                </a:solidFill>
                <a:effectLst/>
              </a:rPr>
            </a:br>
            <a:r>
              <a:rPr lang="en-IN" i="1" dirty="0">
                <a:solidFill>
                  <a:srgbClr val="8C8C8C"/>
                </a:solidFill>
                <a:effectLst/>
              </a:rPr>
              <a:t>//                .</a:t>
            </a:r>
            <a:r>
              <a:rPr lang="en-IN" i="1" dirty="0" err="1">
                <a:solidFill>
                  <a:srgbClr val="8C8C8C"/>
                </a:solidFill>
                <a:effectLst/>
              </a:rPr>
              <a:t>sessionManagement</a:t>
            </a:r>
            <a:r>
              <a:rPr lang="en-IN" i="1" dirty="0">
                <a:solidFill>
                  <a:srgbClr val="8C8C8C"/>
                </a:solidFill>
                <a:effectLst/>
              </a:rPr>
              <a:t>(manager -&gt; </a:t>
            </a:r>
            <a:r>
              <a:rPr lang="en-IN" i="1" dirty="0" err="1">
                <a:solidFill>
                  <a:srgbClr val="8C8C8C"/>
                </a:solidFill>
                <a:effectLst/>
              </a:rPr>
              <a:t>manager.sessionCreationPolicy</a:t>
            </a:r>
            <a:r>
              <a:rPr lang="en-IN" i="1" dirty="0">
                <a:solidFill>
                  <a:srgbClr val="8C8C8C"/>
                </a:solidFill>
                <a:effectLst/>
              </a:rPr>
              <a:t>(STATELESS))</a:t>
            </a:r>
            <a:br>
              <a:rPr lang="en-IN" i="1" dirty="0">
                <a:solidFill>
                  <a:srgbClr val="8C8C8C"/>
                </a:solidFill>
                <a:effectLst/>
              </a:rPr>
            </a:br>
            <a:r>
              <a:rPr lang="en-IN" i="1" dirty="0">
                <a:solidFill>
                  <a:srgbClr val="8C8C8C"/>
                </a:solidFill>
                <a:effectLst/>
              </a:rPr>
              <a:t>//                .</a:t>
            </a:r>
            <a:r>
              <a:rPr lang="en-IN" i="1" dirty="0" err="1">
                <a:solidFill>
                  <a:srgbClr val="8C8C8C"/>
                </a:solidFill>
                <a:effectLst/>
              </a:rPr>
              <a:t>authenticationProvider</a:t>
            </a:r>
            <a:r>
              <a:rPr lang="en-IN" i="1" dirty="0">
                <a:solidFill>
                  <a:srgbClr val="8C8C8C"/>
                </a:solidFill>
                <a:effectLst/>
              </a:rPr>
              <a:t>(</a:t>
            </a:r>
            <a:r>
              <a:rPr lang="en-IN" i="1" dirty="0" err="1">
                <a:solidFill>
                  <a:srgbClr val="8C8C8C"/>
                </a:solidFill>
                <a:effectLst/>
              </a:rPr>
              <a:t>authenticationProvider</a:t>
            </a:r>
            <a:r>
              <a:rPr lang="en-IN" i="1" dirty="0">
                <a:solidFill>
                  <a:srgbClr val="8C8C8C"/>
                </a:solidFill>
                <a:effectLst/>
              </a:rPr>
              <a:t>()).</a:t>
            </a:r>
            <a:r>
              <a:rPr lang="en-IN" i="1" dirty="0" err="1">
                <a:solidFill>
                  <a:srgbClr val="8C8C8C"/>
                </a:solidFill>
                <a:effectLst/>
              </a:rPr>
              <a:t>addFilterBefore</a:t>
            </a:r>
            <a:r>
              <a:rPr lang="en-IN" i="1" dirty="0">
                <a:solidFill>
                  <a:srgbClr val="8C8C8C"/>
                </a:solidFill>
                <a:effectLst/>
              </a:rPr>
              <a:t>(</a:t>
            </a:r>
            <a:br>
              <a:rPr lang="en-IN" i="1" dirty="0">
                <a:solidFill>
                  <a:srgbClr val="8C8C8C"/>
                </a:solidFill>
                <a:effectLst/>
              </a:rPr>
            </a:br>
            <a:r>
              <a:rPr lang="en-IN" i="1" dirty="0">
                <a:solidFill>
                  <a:srgbClr val="8C8C8C"/>
                </a:solidFill>
                <a:effectLst/>
              </a:rPr>
              <a:t>//                        </a:t>
            </a:r>
            <a:r>
              <a:rPr lang="en-IN" i="1" dirty="0" err="1">
                <a:solidFill>
                  <a:srgbClr val="8C8C8C"/>
                </a:solidFill>
                <a:effectLst/>
              </a:rPr>
              <a:t>jwtAuthenticationFilter</a:t>
            </a:r>
            <a:r>
              <a:rPr lang="en-IN" i="1" dirty="0">
                <a:solidFill>
                  <a:srgbClr val="8C8C8C"/>
                </a:solidFill>
                <a:effectLst/>
              </a:rPr>
              <a:t>, </a:t>
            </a:r>
            <a:r>
              <a:rPr lang="en-IN" i="1" dirty="0" err="1">
                <a:solidFill>
                  <a:srgbClr val="8C8C8C"/>
                </a:solidFill>
                <a:effectLst/>
              </a:rPr>
              <a:t>UsernamePasswordAuthenticationFilter.class</a:t>
            </a:r>
            <a:r>
              <a:rPr lang="en-IN" i="1" dirty="0">
                <a:solidFill>
                  <a:srgbClr val="8C8C8C"/>
                </a:solidFill>
                <a:effectLst/>
              </a:rPr>
              <a:t>);</a:t>
            </a:r>
            <a:br>
              <a:rPr lang="en-IN" i="1" dirty="0">
                <a:solidFill>
                  <a:srgbClr val="8C8C8C"/>
                </a:solidFill>
                <a:effectLst/>
              </a:rPr>
            </a:br>
            <a:r>
              <a:rPr lang="en-IN" i="1" dirty="0">
                <a:solidFill>
                  <a:srgbClr val="8C8C8C"/>
                </a:solidFill>
                <a:effectLst/>
              </a:rPr>
              <a:t>//        return </a:t>
            </a:r>
            <a:r>
              <a:rPr lang="en-IN" i="1" dirty="0" err="1">
                <a:solidFill>
                  <a:srgbClr val="8C8C8C"/>
                </a:solidFill>
                <a:effectLst/>
              </a:rPr>
              <a:t>http.build</a:t>
            </a:r>
            <a:r>
              <a:rPr lang="en-IN" i="1" dirty="0">
                <a:solidFill>
                  <a:srgbClr val="8C8C8C"/>
                </a:solidFill>
                <a:effectLst/>
              </a:rPr>
              <a:t>();</a:t>
            </a:r>
            <a:endParaRPr lang="en-IN" dirty="0">
              <a:solidFill>
                <a:srgbClr val="080808"/>
              </a:solidFill>
              <a:effectLst/>
            </a:endParaRPr>
          </a:p>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3</a:t>
            </a:fld>
            <a:endParaRPr lang="en-US" dirty="0"/>
          </a:p>
        </p:txBody>
      </p:sp>
    </p:spTree>
    <p:extLst>
      <p:ext uri="{BB962C8B-B14F-4D97-AF65-F5344CB8AC3E}">
        <p14:creationId xmlns:p14="http://schemas.microsoft.com/office/powerpoint/2010/main" val="17578658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dirty="0">
                <a:hlinkClick r:id="rId3"/>
              </a:rPr>
              <a:t>https://mvnrepository.com/artifact/io.zipkin.java/zipkin-server/2.12.9</a:t>
            </a:r>
            <a:endParaRPr lang="en-US" sz="1200" dirty="0"/>
          </a:p>
          <a:p>
            <a:pPr marL="342900" indent="-342900">
              <a:buFont typeface="Arial" charset="0"/>
              <a:buChar char="•"/>
            </a:pPr>
            <a:endParaRPr lang="en-US" sz="1200" dirty="0"/>
          </a:p>
          <a:p>
            <a:pPr marL="342900" indent="-342900">
              <a:buFont typeface="Arial" charset="0"/>
              <a:buChar char="•"/>
            </a:pPr>
            <a:r>
              <a:rPr lang="en-US" sz="1200" dirty="0"/>
              <a:t>notification-service</a:t>
            </a:r>
          </a:p>
          <a:p>
            <a:pPr marL="342900" indent="-342900">
              <a:buFont typeface="Arial" charset="0"/>
              <a:buChar char="•"/>
            </a:pPr>
            <a:r>
              <a:rPr lang="en-US" sz="1200" dirty="0"/>
              <a:t>rapid-</a:t>
            </a:r>
            <a:r>
              <a:rPr lang="en-US" sz="1200" dirty="0" err="1"/>
              <a:t>api</a:t>
            </a:r>
            <a:r>
              <a:rPr lang="en-US" sz="1200" dirty="0"/>
              <a:t>-service</a:t>
            </a:r>
          </a:p>
          <a:p>
            <a:pPr marL="342900" indent="-342900">
              <a:buFont typeface="Arial" charset="0"/>
              <a:buChar char="•"/>
            </a:pPr>
            <a:r>
              <a:rPr lang="en-US" sz="1200" dirty="0" err="1"/>
              <a:t>registation</a:t>
            </a:r>
            <a:r>
              <a:rPr lang="en-US" sz="1200" dirty="0"/>
              <a:t>-service</a:t>
            </a:r>
          </a:p>
          <a:p>
            <a:pPr marL="342900" indent="-342900">
              <a:buFont typeface="Arial" charset="0"/>
              <a:buChar char="•"/>
            </a:pPr>
            <a:r>
              <a:rPr lang="en-US" sz="1200" dirty="0"/>
              <a:t>spring-observability</a:t>
            </a: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30</a:t>
            </a:fld>
            <a:endParaRPr lang="en-US" altLang="en-US">
              <a:latin typeface="Times New Roman" charset="0"/>
            </a:endParaRPr>
          </a:p>
        </p:txBody>
      </p:sp>
    </p:spTree>
    <p:extLst>
      <p:ext uri="{BB962C8B-B14F-4D97-AF65-F5344CB8AC3E}">
        <p14:creationId xmlns:p14="http://schemas.microsoft.com/office/powerpoint/2010/main" val="1313413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dirty="0"/>
              <a:t>https://</a:t>
            </a:r>
            <a:r>
              <a:rPr lang="en-US" sz="1200" dirty="0" err="1"/>
              <a:t>www.linode.com</a:t>
            </a:r>
            <a:r>
              <a:rPr lang="en-US" sz="1200" dirty="0"/>
              <a:t>/docs/guides/</a:t>
            </a:r>
            <a:r>
              <a:rPr lang="en-US" sz="1200" dirty="0" err="1"/>
              <a:t>zipkin</a:t>
            </a:r>
            <a:r>
              <a:rPr lang="en-US" sz="1200" dirty="0"/>
              <a:t>-server-configuration-using-docker-and-</a:t>
            </a:r>
            <a:r>
              <a:rPr lang="en-US" sz="1200" dirty="0" err="1"/>
              <a:t>mysql</a:t>
            </a:r>
            <a:r>
              <a:rPr lang="en-US" sz="1200" dirty="0"/>
              <a:t>/</a:t>
            </a:r>
          </a:p>
          <a:p>
            <a:pPr marL="342900" indent="-342900">
              <a:buFont typeface="Arial" charset="0"/>
              <a:buChar char="•"/>
            </a:pPr>
            <a:endParaRPr lang="en-US" sz="1200" dirty="0"/>
          </a:p>
          <a:p>
            <a:pPr marL="342900" indent="-342900">
              <a:buFont typeface="Arial" charset="0"/>
              <a:buChar char="•"/>
            </a:pPr>
            <a:r>
              <a:rPr lang="en-US" sz="1200" dirty="0"/>
              <a:t>https://</a:t>
            </a:r>
            <a:r>
              <a:rPr lang="en-US" sz="1200" dirty="0" err="1"/>
              <a:t>github.com</a:t>
            </a:r>
            <a:r>
              <a:rPr lang="en-US" sz="1200" dirty="0"/>
              <a:t>/</a:t>
            </a:r>
            <a:r>
              <a:rPr lang="en-US" sz="1200" dirty="0" err="1"/>
              <a:t>openzipkin</a:t>
            </a:r>
            <a:r>
              <a:rPr lang="en-US" sz="1200" dirty="0"/>
              <a:t>/</a:t>
            </a:r>
            <a:r>
              <a:rPr lang="en-US" sz="1200" dirty="0" err="1"/>
              <a:t>zipkin</a:t>
            </a:r>
            <a:r>
              <a:rPr lang="en-US" sz="1200" dirty="0"/>
              <a:t>/blob/master/</a:t>
            </a:r>
            <a:r>
              <a:rPr lang="en-US" sz="1200" dirty="0" err="1"/>
              <a:t>zipkin</a:t>
            </a:r>
            <a:r>
              <a:rPr lang="en-US" sz="1200" dirty="0"/>
              <a:t>-server/</a:t>
            </a:r>
            <a:r>
              <a:rPr lang="en-US" sz="1200" dirty="0" err="1"/>
              <a:t>README.md#mysql-storage</a:t>
            </a:r>
            <a:endParaRPr 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31</a:t>
            </a:fld>
            <a:endParaRPr lang="en-US" altLang="en-US">
              <a:latin typeface="Times New Roman" charset="0"/>
            </a:endParaRPr>
          </a:p>
        </p:txBody>
      </p:sp>
    </p:spTree>
    <p:extLst>
      <p:ext uri="{BB962C8B-B14F-4D97-AF65-F5344CB8AC3E}">
        <p14:creationId xmlns:p14="http://schemas.microsoft.com/office/powerpoint/2010/main" val="30476863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https://</a:t>
            </a:r>
            <a:r>
              <a:rPr lang="en-IN" dirty="0" err="1"/>
              <a:t>medium.com</a:t>
            </a:r>
            <a:r>
              <a:rPr lang="en-IN" dirty="0"/>
              <a:t>/cloud-native-daily/spring-cloud-config-externalizing-the-configurations-from-your-microservice-284e319f7056</a:t>
            </a:r>
          </a:p>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https://</a:t>
            </a:r>
            <a:r>
              <a:rPr lang="en-IN" dirty="0" err="1"/>
              <a:t>docs.spring.io</a:t>
            </a:r>
            <a:r>
              <a:rPr lang="en-IN" dirty="0"/>
              <a:t>/spring-cloud-config/docs/current/reference/html/</a:t>
            </a:r>
          </a:p>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https://</a:t>
            </a:r>
            <a:r>
              <a:rPr lang="en-IN" dirty="0" err="1"/>
              <a:t>www.baeldung.com</a:t>
            </a:r>
            <a:r>
              <a:rPr lang="en-IN" dirty="0"/>
              <a:t>/spring-cloud-bus</a:t>
            </a:r>
          </a:p>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32</a:t>
            </a:fld>
            <a:endParaRPr lang="en-US" dirty="0"/>
          </a:p>
        </p:txBody>
      </p:sp>
    </p:spTree>
    <p:extLst>
      <p:ext uri="{BB962C8B-B14F-4D97-AF65-F5344CB8AC3E}">
        <p14:creationId xmlns:p14="http://schemas.microsoft.com/office/powerpoint/2010/main" val="39838284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For instance, an e-commerce application may have a username/password configured somewhere in order to connect to its database. It may also need API keys to integrate with other service providers, such as payment gateways, logistics, and other business partners.</a:t>
            </a:r>
          </a:p>
          <a:p>
            <a:r>
              <a:rPr lang="en-US" sz="1200" b="0" i="0" kern="1200" dirty="0">
                <a:solidFill>
                  <a:schemeClr val="tx1"/>
                </a:solidFill>
                <a:effectLst/>
                <a:latin typeface="+mn-lt"/>
                <a:ea typeface="+mn-ea"/>
                <a:cs typeface="+mn-cs"/>
              </a:rPr>
              <a:t>Database credentials and API Keys are some examples of sensitive information that we need to store and make available to our applications in a secure way.</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33</a:t>
            </a:fld>
            <a:endParaRPr lang="en-US" altLang="en-US">
              <a:latin typeface="Times New Roman" charset="0"/>
            </a:endParaRPr>
          </a:p>
        </p:txBody>
      </p:sp>
    </p:spTree>
    <p:extLst>
      <p:ext uri="{BB962C8B-B14F-4D97-AF65-F5344CB8AC3E}">
        <p14:creationId xmlns:p14="http://schemas.microsoft.com/office/powerpoint/2010/main" val="16734137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Once unsealed, Vault will be ready to accept API requests. Those requests, of course, need authentication, which brings us to how Vault authenticates clients and decides what they can or can't do.</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34</a:t>
            </a:fld>
            <a:endParaRPr lang="en-US" altLang="en-US">
              <a:latin typeface="Times New Roman" charset="0"/>
            </a:endParaRPr>
          </a:p>
        </p:txBody>
      </p:sp>
    </p:spTree>
    <p:extLst>
      <p:ext uri="{BB962C8B-B14F-4D97-AF65-F5344CB8AC3E}">
        <p14:creationId xmlns:p14="http://schemas.microsoft.com/office/powerpoint/2010/main" val="18859297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35</a:t>
            </a:fld>
            <a:endParaRPr lang="en-US" altLang="en-US">
              <a:latin typeface="Times New Roman" charset="0"/>
            </a:endParaRPr>
          </a:p>
        </p:txBody>
      </p:sp>
    </p:spTree>
    <p:extLst>
      <p:ext uri="{BB962C8B-B14F-4D97-AF65-F5344CB8AC3E}">
        <p14:creationId xmlns:p14="http://schemas.microsoft.com/office/powerpoint/2010/main" val="5572650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36</a:t>
            </a:fld>
            <a:endParaRPr lang="en-US" altLang="en-US">
              <a:latin typeface="Times New Roman" charset="0"/>
            </a:endParaRPr>
          </a:p>
        </p:txBody>
      </p:sp>
    </p:spTree>
    <p:extLst>
      <p:ext uri="{BB962C8B-B14F-4D97-AF65-F5344CB8AC3E}">
        <p14:creationId xmlns:p14="http://schemas.microsoft.com/office/powerpoint/2010/main" val="2843688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37</a:t>
            </a:fld>
            <a:endParaRPr lang="en-US" altLang="en-US">
              <a:latin typeface="Times New Roman" charset="0"/>
            </a:endParaRPr>
          </a:p>
        </p:txBody>
      </p:sp>
    </p:spTree>
    <p:extLst>
      <p:ext uri="{BB962C8B-B14F-4D97-AF65-F5344CB8AC3E}">
        <p14:creationId xmlns:p14="http://schemas.microsoft.com/office/powerpoint/2010/main" val="8173277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38</a:t>
            </a:fld>
            <a:endParaRPr lang="en-US" altLang="en-US">
              <a:latin typeface="Times New Roman" charset="0"/>
            </a:endParaRPr>
          </a:p>
        </p:txBody>
      </p:sp>
    </p:spTree>
    <p:extLst>
      <p:ext uri="{BB962C8B-B14F-4D97-AF65-F5344CB8AC3E}">
        <p14:creationId xmlns:p14="http://schemas.microsoft.com/office/powerpoint/2010/main" val="867300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39</a:t>
            </a:fld>
            <a:endParaRPr lang="en-US" altLang="en-US">
              <a:latin typeface="Times New Roman" charset="0"/>
            </a:endParaRPr>
          </a:p>
        </p:txBody>
      </p:sp>
    </p:spTree>
    <p:extLst>
      <p:ext uri="{BB962C8B-B14F-4D97-AF65-F5344CB8AC3E}">
        <p14:creationId xmlns:p14="http://schemas.microsoft.com/office/powerpoint/2010/main" val="4649758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err="1">
                <a:solidFill>
                  <a:schemeClr val="tx1"/>
                </a:solidFill>
                <a:effectLst/>
                <a:latin typeface="+mn-lt"/>
                <a:ea typeface="+mn-ea"/>
                <a:cs typeface="+mn-cs"/>
              </a:rPr>
              <a:t>magine</a:t>
            </a:r>
            <a:r>
              <a:rPr lang="en-US" sz="1200" b="0" i="0" kern="1200" dirty="0">
                <a:solidFill>
                  <a:schemeClr val="tx1"/>
                </a:solidFill>
                <a:effectLst/>
                <a:latin typeface="+mn-lt"/>
                <a:ea typeface="+mn-ea"/>
                <a:cs typeface="+mn-cs"/>
              </a:rPr>
              <a:t> a scenario in which you have to implement a UI for a complex CRM (Customer Relationship Management) application. In order to populate different portions of this UI and perform different user operations, you may have to invoke dozens of microservices. Also, UI has to be aware of the network locations (host and port) of all these microservices. In addition, if the network location of a microservice changes (which tends to happen quite frequently in cloud), UI will also have to be updated. To state the obvious, it’s a very bad design.</a:t>
            </a:r>
          </a:p>
          <a:p>
            <a:br>
              <a:rPr lang="en-US" dirty="0"/>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a:t>
            </a:fld>
            <a:endParaRPr lang="en-US" altLang="en-US">
              <a:latin typeface="Times New Roman" charset="0"/>
            </a:endParaRPr>
          </a:p>
        </p:txBody>
      </p:sp>
    </p:spTree>
    <p:extLst>
      <p:ext uri="{BB962C8B-B14F-4D97-AF65-F5344CB8AC3E}">
        <p14:creationId xmlns:p14="http://schemas.microsoft.com/office/powerpoint/2010/main" val="6190371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40</a:t>
            </a:fld>
            <a:endParaRPr lang="en-US" altLang="en-US">
              <a:latin typeface="Times New Roman" charset="0"/>
            </a:endParaRPr>
          </a:p>
        </p:txBody>
      </p:sp>
    </p:spTree>
    <p:extLst>
      <p:ext uri="{BB962C8B-B14F-4D97-AF65-F5344CB8AC3E}">
        <p14:creationId xmlns:p14="http://schemas.microsoft.com/office/powerpoint/2010/main" val="859278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 a typical web application should have the support for monitoring, authentication, security, CORS and etc. If the UI is directly invoking the microservices, the aforementioned cross cutting concerns should be implemented in each and every microservice separately. A simple change in CORS policy or authentication mechanism would force changes in all the microservices, which is inefficient and error prone.</a:t>
            </a:r>
          </a:p>
          <a:p>
            <a:r>
              <a:rPr lang="en-US" sz="1200" b="0" i="0" kern="1200" dirty="0">
                <a:solidFill>
                  <a:schemeClr val="tx1"/>
                </a:solidFill>
                <a:effectLst/>
                <a:latin typeface="+mn-lt"/>
                <a:ea typeface="+mn-ea"/>
                <a:cs typeface="+mn-cs"/>
              </a:rPr>
              <a:t>In order to have a more robust approach, we have to implement a single point of entry or a gateway for all the incoming traffic to microservices. UI will always send requests to the gateway and in turn the gateway will forward the requests to relevant microservices. Essentially, gateway acts as a middle-ware between the UI and the microservices. The following figure illustrates this concept.</a:t>
            </a:r>
          </a:p>
          <a:p>
            <a:endParaRPr lang="en-US" dirty="0"/>
          </a:p>
          <a:p>
            <a:endParaRPr lang="en-US" dirty="0"/>
          </a:p>
          <a:p>
            <a:r>
              <a:rPr lang="en-US" sz="1200" b="0" i="0" kern="1200" dirty="0">
                <a:solidFill>
                  <a:schemeClr val="tx1"/>
                </a:solidFill>
                <a:effectLst/>
                <a:latin typeface="+mn-lt"/>
                <a:ea typeface="+mn-ea"/>
                <a:cs typeface="+mn-cs"/>
              </a:rPr>
              <a:t>The two prime advantages of this approach are as follows.</a:t>
            </a:r>
          </a:p>
          <a:p>
            <a:r>
              <a:rPr lang="en-US" sz="1200" b="0" i="0" kern="1200" dirty="0">
                <a:solidFill>
                  <a:schemeClr val="tx1"/>
                </a:solidFill>
                <a:effectLst/>
                <a:latin typeface="+mn-lt"/>
                <a:ea typeface="+mn-ea"/>
                <a:cs typeface="+mn-cs"/>
              </a:rPr>
              <a:t>UI doesn’t need to be aware of the network locations of individual microservices. Instead, UI only needs to know the network location of the gateway. Gateway will route the incoming requests to relevant backend services.</a:t>
            </a:r>
          </a:p>
          <a:p>
            <a:r>
              <a:rPr lang="en-US" sz="1200" b="0" i="0" kern="1200" dirty="0">
                <a:solidFill>
                  <a:schemeClr val="tx1"/>
                </a:solidFill>
                <a:effectLst/>
                <a:latin typeface="+mn-lt"/>
                <a:ea typeface="+mn-ea"/>
                <a:cs typeface="+mn-cs"/>
              </a:rPr>
              <a:t>Cross cutting concerns such as authentication, security, monitoring, CORS and </a:t>
            </a:r>
            <a:r>
              <a:rPr lang="en-US" sz="1200" b="0" i="0" kern="1200" dirty="0" err="1">
                <a:solidFill>
                  <a:schemeClr val="tx1"/>
                </a:solidFill>
                <a:effectLst/>
                <a:latin typeface="+mn-lt"/>
                <a:ea typeface="+mn-ea"/>
                <a:cs typeface="+mn-cs"/>
              </a:rPr>
              <a:t>etc</a:t>
            </a:r>
            <a:r>
              <a:rPr lang="en-US" sz="1200" b="0" i="0" kern="1200" dirty="0">
                <a:solidFill>
                  <a:schemeClr val="tx1"/>
                </a:solidFill>
                <a:effectLst/>
                <a:latin typeface="+mn-lt"/>
                <a:ea typeface="+mn-ea"/>
                <a:cs typeface="+mn-cs"/>
              </a:rPr>
              <a:t> will be handled by the gateway. Whenever a change is required in any of these aspects, that change can be made in a single place (gateway) to affect all the microservices.</a:t>
            </a:r>
          </a:p>
          <a:p>
            <a:br>
              <a:rPr lang="en-US" dirty="0"/>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5</a:t>
            </a:fld>
            <a:endParaRPr lang="en-US" altLang="en-US">
              <a:latin typeface="Times New Roman" charset="0"/>
            </a:endParaRPr>
          </a:p>
        </p:txBody>
      </p:sp>
    </p:spTree>
    <p:extLst>
      <p:ext uri="{BB962C8B-B14F-4D97-AF65-F5344CB8AC3E}">
        <p14:creationId xmlns:p14="http://schemas.microsoft.com/office/powerpoint/2010/main" val="39863554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 a typical web application should have the support for monitoring, authentication, security, CORS and etc. If the UI is directly invoking the microservices, the aforementioned cross cutting concerns should be implemented in each and every microservice separately. A simple change in CORS policy or authentication mechanism would force changes in all the microservices, which is inefficient and error prone.</a:t>
            </a:r>
          </a:p>
          <a:p>
            <a:r>
              <a:rPr lang="en-US" sz="1200" b="0" i="0" kern="1200" dirty="0">
                <a:solidFill>
                  <a:schemeClr val="tx1"/>
                </a:solidFill>
                <a:effectLst/>
                <a:latin typeface="+mn-lt"/>
                <a:ea typeface="+mn-ea"/>
                <a:cs typeface="+mn-cs"/>
              </a:rPr>
              <a:t>In order to have a more robust approach, we have to implement a single point of entry or a gateway for all the incoming traffic to microservices. UI will always send requests to the gateway and in turn the gateway will forward the requests to relevant microservices. Essentially, gateway acts as a middle-ware between the UI and the microservices. The following figure illustrates this concept.</a:t>
            </a:r>
          </a:p>
          <a:p>
            <a:endParaRPr lang="en-US" dirty="0"/>
          </a:p>
          <a:p>
            <a:endParaRPr lang="en-US" dirty="0"/>
          </a:p>
          <a:p>
            <a:r>
              <a:rPr lang="en-US" sz="1200" b="0" i="0" kern="1200" dirty="0">
                <a:solidFill>
                  <a:schemeClr val="tx1"/>
                </a:solidFill>
                <a:effectLst/>
                <a:latin typeface="+mn-lt"/>
                <a:ea typeface="+mn-ea"/>
                <a:cs typeface="+mn-cs"/>
              </a:rPr>
              <a:t>The two prime advantages of this approach are as follows.</a:t>
            </a:r>
          </a:p>
          <a:p>
            <a:r>
              <a:rPr lang="en-US" sz="1200" b="0" i="0" kern="1200" dirty="0">
                <a:solidFill>
                  <a:schemeClr val="tx1"/>
                </a:solidFill>
                <a:effectLst/>
                <a:latin typeface="+mn-lt"/>
                <a:ea typeface="+mn-ea"/>
                <a:cs typeface="+mn-cs"/>
              </a:rPr>
              <a:t>UI doesn’t need to be aware of the network locations of individual microservices. Instead, UI only needs to know the network location of the gateway. Gateway will route the incoming requests to relevant backend services.</a:t>
            </a:r>
          </a:p>
          <a:p>
            <a:r>
              <a:rPr lang="en-US" sz="1200" b="0" i="0" kern="1200" dirty="0">
                <a:solidFill>
                  <a:schemeClr val="tx1"/>
                </a:solidFill>
                <a:effectLst/>
                <a:latin typeface="+mn-lt"/>
                <a:ea typeface="+mn-ea"/>
                <a:cs typeface="+mn-cs"/>
              </a:rPr>
              <a:t>Cross cutting concerns such as authentication, security, monitoring, CORS and </a:t>
            </a:r>
            <a:r>
              <a:rPr lang="en-US" sz="1200" b="0" i="0" kern="1200" dirty="0" err="1">
                <a:solidFill>
                  <a:schemeClr val="tx1"/>
                </a:solidFill>
                <a:effectLst/>
                <a:latin typeface="+mn-lt"/>
                <a:ea typeface="+mn-ea"/>
                <a:cs typeface="+mn-cs"/>
              </a:rPr>
              <a:t>etc</a:t>
            </a:r>
            <a:r>
              <a:rPr lang="en-US" sz="1200" b="0" i="0" kern="1200" dirty="0">
                <a:solidFill>
                  <a:schemeClr val="tx1"/>
                </a:solidFill>
                <a:effectLst/>
                <a:latin typeface="+mn-lt"/>
                <a:ea typeface="+mn-ea"/>
                <a:cs typeface="+mn-cs"/>
              </a:rPr>
              <a:t> will be handled by the gateway. Whenever a change is required in any of these aspects, that change can be made in a single place (gateway) to affect all the microservices.</a:t>
            </a:r>
          </a:p>
          <a:p>
            <a:br>
              <a:rPr lang="en-US" dirty="0"/>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6</a:t>
            </a:fld>
            <a:endParaRPr lang="en-US" altLang="en-US">
              <a:latin typeface="Times New Roman" charset="0"/>
            </a:endParaRPr>
          </a:p>
        </p:txBody>
      </p:sp>
    </p:spTree>
    <p:extLst>
      <p:ext uri="{BB962C8B-B14F-4D97-AF65-F5344CB8AC3E}">
        <p14:creationId xmlns:p14="http://schemas.microsoft.com/office/powerpoint/2010/main" val="26732320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7</a:t>
            </a:fld>
            <a:endParaRPr lang="en-US" altLang="en-US">
              <a:latin typeface="Times New Roman" charset="0"/>
            </a:endParaRPr>
          </a:p>
        </p:txBody>
      </p:sp>
    </p:spTree>
    <p:extLst>
      <p:ext uri="{BB962C8B-B14F-4D97-AF65-F5344CB8AC3E}">
        <p14:creationId xmlns:p14="http://schemas.microsoft.com/office/powerpoint/2010/main" val="1757768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8</a:t>
            </a:fld>
            <a:endParaRPr lang="en-US" altLang="en-US">
              <a:latin typeface="Times New Roman" charset="0"/>
            </a:endParaRPr>
          </a:p>
        </p:txBody>
      </p:sp>
    </p:spTree>
    <p:extLst>
      <p:ext uri="{BB962C8B-B14F-4D97-AF65-F5344CB8AC3E}">
        <p14:creationId xmlns:p14="http://schemas.microsoft.com/office/powerpoint/2010/main" val="1275376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dirty="0">
                <a:hlinkClick r:id="rId3"/>
              </a:rPr>
              <a:t>https://exampledriven.wordpress.com/2016/07/06/spring-cloud-zuul-example/</a:t>
            </a:r>
            <a:endParaRPr lang="en-US" dirty="0"/>
          </a:p>
          <a:p>
            <a:endParaRPr lang="en-US" altLang="en-US" dirty="0">
              <a:latin typeface="Times New Roman" charset="0"/>
              <a:cs typeface="Arial" charset="0"/>
            </a:endParaRPr>
          </a:p>
          <a:p>
            <a:r>
              <a:rPr lang="en-US" dirty="0">
                <a:hlinkClick r:id="rId4"/>
              </a:rPr>
              <a:t>https://www.mscharhag.com/spring/api-gateway-with-spring-cloud-zuul</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9</a:t>
            </a:fld>
            <a:endParaRPr lang="en-US" altLang="en-US">
              <a:latin typeface="Times New Roman" charset="0"/>
            </a:endParaRPr>
          </a:p>
        </p:txBody>
      </p:sp>
    </p:spTree>
    <p:extLst>
      <p:ext uri="{BB962C8B-B14F-4D97-AF65-F5344CB8AC3E}">
        <p14:creationId xmlns:p14="http://schemas.microsoft.com/office/powerpoint/2010/main" val="1057436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9232" y="1676400"/>
            <a:ext cx="7772400" cy="1470025"/>
          </a:xfrm>
        </p:spPr>
        <p:txBody>
          <a:bodyPr>
            <a:normAutofit/>
          </a:bodyPr>
          <a:lstStyle>
            <a:lvl1pPr algn="l">
              <a:defRPr sz="4000" b="0">
                <a:solidFill>
                  <a:schemeClr val="tx1">
                    <a:lumMod val="75000"/>
                    <a:lumOff val="25000"/>
                  </a:schemeClr>
                </a:solidFill>
              </a:defRPr>
            </a:lvl1pPr>
          </a:lstStyle>
          <a:p>
            <a:r>
              <a:rPr lang="en-US" dirty="0"/>
              <a:t>Click to add Master title style</a:t>
            </a:r>
          </a:p>
        </p:txBody>
      </p:sp>
      <p:sp>
        <p:nvSpPr>
          <p:cNvPr id="3" name="Subtitle 2"/>
          <p:cNvSpPr>
            <a:spLocks noGrp="1"/>
          </p:cNvSpPr>
          <p:nvPr>
            <p:ph type="subTitle" idx="1" hasCustomPrompt="1"/>
          </p:nvPr>
        </p:nvSpPr>
        <p:spPr>
          <a:xfrm>
            <a:off x="469231" y="3552770"/>
            <a:ext cx="8001001" cy="1358286"/>
          </a:xfrm>
        </p:spPr>
        <p:txBody>
          <a:bodyPr>
            <a:normAutofit/>
          </a:bodyPr>
          <a:lstStyle>
            <a:lvl1pPr marL="0" indent="0" algn="l">
              <a:buNone/>
              <a:defRPr sz="2000" baseline="0">
                <a:solidFill>
                  <a:schemeClr val="tx1">
                    <a:lumMod val="75000"/>
                    <a:lumOff val="2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Master subtitle, month &amp; year style</a:t>
            </a:r>
          </a:p>
        </p:txBody>
      </p:sp>
    </p:spTree>
    <p:extLst>
      <p:ext uri="{BB962C8B-B14F-4D97-AF65-F5344CB8AC3E}">
        <p14:creationId xmlns:p14="http://schemas.microsoft.com/office/powerpoint/2010/main" val="3419250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6720" y="152400"/>
            <a:ext cx="8562480" cy="576000"/>
          </a:xfrm>
        </p:spPr>
        <p:txBody>
          <a:bodyPr>
            <a:noAutofit/>
          </a:bodyPr>
          <a:lstStyle>
            <a:lvl1pPr algn="l">
              <a:defRPr sz="2900" b="1">
                <a:solidFill>
                  <a:schemeClr val="tx1">
                    <a:lumMod val="75000"/>
                    <a:lumOff val="25000"/>
                  </a:schemeClr>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304800" y="1143000"/>
            <a:ext cx="8534400" cy="510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Tree>
    <p:extLst>
      <p:ext uri="{BB962C8B-B14F-4D97-AF65-F5344CB8AC3E}">
        <p14:creationId xmlns:p14="http://schemas.microsoft.com/office/powerpoint/2010/main" val="3658597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Slide Number Placeholder 5"/>
          <p:cNvSpPr txBox="1">
            <a:spLocks/>
          </p:cNvSpPr>
          <p:nvPr userDrawn="1"/>
        </p:nvSpPr>
        <p:spPr>
          <a:xfrm>
            <a:off x="8458200" y="6553200"/>
            <a:ext cx="457200" cy="276999"/>
          </a:xfrm>
          <a:prstGeom prst="rect">
            <a:avLst/>
          </a:prstGeom>
          <a:noFill/>
        </p:spPr>
        <p:txBody>
          <a:bodyPr wrap="square" rtlCol="0">
            <a:spAutoFit/>
          </a:bodyPr>
          <a:lstStyle>
            <a:defPPr>
              <a:defRPr lang="en-US"/>
            </a:defPPr>
            <a:lvl1pPr marL="0" algn="ctr" defTabSz="914400" rtl="0" eaLnBrk="1" latinLnBrk="0" hangingPunct="1">
              <a:defRPr lang="en-US" sz="1800" kern="1200" smtClean="0">
                <a:solidFill>
                  <a:schemeClr val="bg1"/>
                </a:solidFill>
                <a:latin typeface="Tahoma" pitchFamily="34" charset="0"/>
                <a:ea typeface="Tahoma" pitchFamily="34" charset="0"/>
                <a:cs typeface="Tahoma"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5907C-1FC8-4769-9F75-D6A065F12B7F}" type="slidenum">
              <a:rPr lang="en-IN" sz="1200">
                <a:solidFill>
                  <a:prstClr val="black">
                    <a:lumMod val="50000"/>
                    <a:lumOff val="50000"/>
                  </a:prstClr>
                </a:solidFill>
              </a:rPr>
              <a:pPr/>
              <a:t>‹#›</a:t>
            </a:fld>
            <a:endParaRPr lang="en-IN" sz="1200" dirty="0">
              <a:solidFill>
                <a:prstClr val="black">
                  <a:lumMod val="50000"/>
                  <a:lumOff val="50000"/>
                </a:prstClr>
              </a:solidFill>
            </a:endParaRPr>
          </a:p>
        </p:txBody>
      </p:sp>
    </p:spTree>
    <p:extLst>
      <p:ext uri="{BB962C8B-B14F-4D97-AF65-F5344CB8AC3E}">
        <p14:creationId xmlns:p14="http://schemas.microsoft.com/office/powerpoint/2010/main" val="788094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ext Slide">
    <p:spTree>
      <p:nvGrpSpPr>
        <p:cNvPr id="1" name=""/>
        <p:cNvGrpSpPr/>
        <p:nvPr/>
      </p:nvGrpSpPr>
      <p:grpSpPr>
        <a:xfrm>
          <a:off x="0" y="0"/>
          <a:ext cx="0" cy="0"/>
          <a:chOff x="0" y="0"/>
          <a:chExt cx="0" cy="0"/>
        </a:xfrm>
      </p:grpSpPr>
      <p:sp>
        <p:nvSpPr>
          <p:cNvPr id="4" name="Slide Number Placeholder 5"/>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pPr algn="ctr" eaLnBrk="1" hangingPunct="1"/>
            <a:fld id="{FD790A4E-2EED-164B-A373-E9BCE305BB4C}" type="slidenum">
              <a:rPr lang="en-IN" altLang="en-US" sz="1200">
                <a:solidFill>
                  <a:schemeClr val="bg1"/>
                </a:solidFill>
                <a:latin typeface="Tahoma" charset="0"/>
                <a:ea typeface="Tahoma" charset="0"/>
                <a:cs typeface="Tahoma" charset="0"/>
              </a:rPr>
              <a:pPr algn="ctr" eaLnBrk="1" hangingPunct="1"/>
              <a:t>‹#›</a:t>
            </a:fld>
            <a:endParaRPr lang="en-IN" altLang="en-US" sz="1200">
              <a:solidFill>
                <a:schemeClr val="bg1"/>
              </a:solidFill>
              <a:latin typeface="Tahoma" charset="0"/>
              <a:ea typeface="Tahoma" charset="0"/>
              <a:cs typeface="Tahoma" charset="0"/>
            </a:endParaRPr>
          </a:p>
        </p:txBody>
      </p:sp>
      <p:sp>
        <p:nvSpPr>
          <p:cNvPr id="2" name="Title 1"/>
          <p:cNvSpPr>
            <a:spLocks noGrp="1"/>
          </p:cNvSpPr>
          <p:nvPr>
            <p:ph type="title"/>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
        <p:nvSpPr>
          <p:cNvPr id="3" name="Content Placeholder 2"/>
          <p:cNvSpPr>
            <a:spLocks noGrp="1"/>
          </p:cNvSpPr>
          <p:nvPr>
            <p:ph idx="1"/>
          </p:nvPr>
        </p:nvSpPr>
        <p:spPr>
          <a:xfrm>
            <a:off x="360000" y="900000"/>
            <a:ext cx="8640000" cy="5265056"/>
          </a:xfrm>
        </p:spPr>
        <p:txBody>
          <a:bodyPr/>
          <a:lstStyle>
            <a:lvl1pPr marL="0" indent="0">
              <a:buNone/>
              <a:defRPr sz="1800"/>
            </a:lvl1pPr>
            <a:lvl2pPr>
              <a:defRPr sz="1800"/>
            </a:lvl2pPr>
            <a:lvl3pPr>
              <a:defRPr sz="1600"/>
            </a:lvl3pPr>
            <a:lvl4pPr>
              <a:defRPr sz="1400"/>
            </a:lvl4pPr>
          </a:lstStyle>
          <a:p>
            <a:pPr lvl="0"/>
            <a:r>
              <a:rPr lang="en-US"/>
              <a:t>Click to edit Master text styles</a:t>
            </a:r>
          </a:p>
        </p:txBody>
      </p:sp>
    </p:spTree>
    <p:extLst>
      <p:ext uri="{BB962C8B-B14F-4D97-AF65-F5344CB8AC3E}">
        <p14:creationId xmlns:p14="http://schemas.microsoft.com/office/powerpoint/2010/main" val="15147516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2" name="Title Placeholder 1"/>
          <p:cNvSpPr>
            <a:spLocks noGrp="1"/>
          </p:cNvSpPr>
          <p:nvPr>
            <p:ph type="title"/>
          </p:nvPr>
        </p:nvSpPr>
        <p:spPr>
          <a:xfrm>
            <a:off x="276720" y="106362"/>
            <a:ext cx="8410080" cy="5794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4800" y="1066800"/>
            <a:ext cx="8382000" cy="50593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31734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hdr="0" ftr="0" dt="0"/>
  <p:txStyles>
    <p:title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p:titleStyle>
    <p:bodyStyle>
      <a:lvl1pPr marL="342900" indent="-342900" algn="l" defTabSz="914400" rtl="0" eaLnBrk="1" latinLnBrk="0" hangingPunct="1">
        <a:spcBef>
          <a:spcPct val="20000"/>
        </a:spcBef>
        <a:buFont typeface="Wingdings" pitchFamily="2" charset="2"/>
        <a:buChar char="§"/>
        <a:defRPr sz="24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8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javatechonline.com/how-to-implement-feign-client-in-spring-boot-microservices/"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localhost:8084/emp/employee"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zipkin.io/pages/quickstart" TargetMode="External"/><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hyperlink" Target="https://codebunk.com/b/1511100578194/" TargetMode="External"/><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hyperlink" Target="https://www.vaultproject.io/"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6" Type="http://schemas.openxmlformats.org/officeDocument/2006/relationships/hyperlink" Target="https://www.youtube.com/watch?v=VYfl-DpZ5wM" TargetMode="External"/><Relationship Id="rId5" Type="http://schemas.openxmlformats.org/officeDocument/2006/relationships/hyperlink" Target="https://medium.com/@Ankitthakur/spring-boot-spring-vault-e9e973a17036" TargetMode="External"/><Relationship Id="rId4" Type="http://schemas.openxmlformats.org/officeDocument/2006/relationships/hyperlink" Target="https://www.baeldung.com/vault"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hyperlink" Target="https://www.vaultproject.io/downloads.html" TargetMode="External"/><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hyperlink" Target="https://dzone.com/articles/managing-secrets-with-vault"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localhost:8200/" TargetMode="External"/><Relationship Id="rId2" Type="http://schemas.openxmlformats.org/officeDocument/2006/relationships/notesSlide" Target="../notesSlides/notesSlide36.xml"/><Relationship Id="rId1" Type="http://schemas.openxmlformats.org/officeDocument/2006/relationships/slideLayout" Target="../slideLayouts/slideLayout4.xml"/><Relationship Id="rId5" Type="http://schemas.openxmlformats.org/officeDocument/2006/relationships/hyperlink" Target="https://dzone.com/articles/managing-secrets-with-vault" TargetMode="External"/><Relationship Id="rId4" Type="http://schemas.openxmlformats.org/officeDocument/2006/relationships/hyperlink" Target="https://www.youtube.com/redirect?event=video_description&amp;v=OKk3xHdyirE&amp;redir_token=nMCH9zHK3BdL6QuDd2DdBIkc0Ft8MTU3MjA4NTY5OEAxNTcxOTk5Mjk4&amp;q=http://localhost:8200"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localhost:8200/" TargetMode="External"/><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hyperlink" Target="http://localhost:8200/" TargetMode="External"/><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openxmlformats.org/officeDocument/2006/relationships/hyperlink" Target="https://dzone.com/articles/managing-secrets-with-vault"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localhost:8200/" TargetMode="External"/><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hyperlink" Target="https://dzone.com/articles/managing-secrets-with-vaul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a:bodyPr>
          <a:lstStyle/>
          <a:p>
            <a:pPr algn="ctr"/>
            <a:r>
              <a:rPr lang="en-US" b="1" dirty="0"/>
              <a:t>Microservice – 03</a:t>
            </a:r>
            <a:endParaRPr lang="en-IN" b="1" dirty="0"/>
          </a:p>
        </p:txBody>
      </p:sp>
      <p:sp>
        <p:nvSpPr>
          <p:cNvPr id="3" name="TextBox 2"/>
          <p:cNvSpPr txBox="1"/>
          <p:nvPr/>
        </p:nvSpPr>
        <p:spPr>
          <a:xfrm>
            <a:off x="5562600" y="5410200"/>
            <a:ext cx="2807885" cy="954107"/>
          </a:xfrm>
          <a:prstGeom prst="rect">
            <a:avLst/>
          </a:prstGeom>
          <a:noFill/>
        </p:spPr>
        <p:txBody>
          <a:bodyPr wrap="none" rtlCol="0">
            <a:spAutoFit/>
          </a:bodyPr>
          <a:lstStyle/>
          <a:p>
            <a:r>
              <a:rPr lang="en-US" sz="2800" b="1" dirty="0" err="1"/>
              <a:t>Shalini</a:t>
            </a:r>
            <a:r>
              <a:rPr lang="en-US" sz="2800" b="1" dirty="0"/>
              <a:t> Mittal</a:t>
            </a:r>
          </a:p>
          <a:p>
            <a:r>
              <a:rPr lang="en-US" sz="2800" b="1" dirty="0"/>
              <a:t>Corporate Trainer</a:t>
            </a:r>
          </a:p>
        </p:txBody>
      </p:sp>
    </p:spTree>
    <p:extLst>
      <p:ext uri="{BB962C8B-B14F-4D97-AF65-F5344CB8AC3E}">
        <p14:creationId xmlns:p14="http://schemas.microsoft.com/office/powerpoint/2010/main" val="350067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Spring Cloud Gateway Terminologies</a:t>
            </a:r>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sz="2000" dirty="0"/>
              <a:t>Route</a:t>
            </a:r>
          </a:p>
          <a:p>
            <a:pPr marL="342900" indent="-342900">
              <a:buFont typeface="Arial" charset="0"/>
              <a:buChar char="•"/>
            </a:pPr>
            <a:r>
              <a:rPr lang="en-US" sz="2000" dirty="0"/>
              <a:t>The Route is a basic building block of the gateway. It is defined by an ID, a destination URI, a collection of predicates, and a collection of filters. A route is matched if the aggregate predicate is true. Basically, it represents the URL to which incoming request to be forwarded.</a:t>
            </a:r>
          </a:p>
          <a:p>
            <a:pPr marL="342900" indent="-342900">
              <a:buFont typeface="Arial" charset="0"/>
              <a:buChar char="•"/>
            </a:pPr>
            <a:r>
              <a:rPr lang="en-US" sz="2000" dirty="0"/>
              <a:t>Predicate</a:t>
            </a:r>
          </a:p>
          <a:p>
            <a:pPr marL="342900" indent="-342900">
              <a:buFont typeface="Arial" charset="0"/>
              <a:buChar char="•"/>
            </a:pPr>
            <a:r>
              <a:rPr lang="en-US" sz="2000" dirty="0"/>
              <a:t>The Predicate is nothing much more than a Java 8 Function Predicate. The input type is a Spring Framework </a:t>
            </a:r>
            <a:r>
              <a:rPr lang="en-US" sz="2000" dirty="0" err="1"/>
              <a:t>ServerWebExchange</a:t>
            </a:r>
            <a:r>
              <a:rPr lang="en-US" sz="2000" dirty="0"/>
              <a:t>. This lets you match on anything from the HTTP request, such as headers or parameters. In a nutshell, it contains the condition which should match to forward the incoming request to a particular Route URL.</a:t>
            </a:r>
          </a:p>
          <a:p>
            <a:pPr marL="342900" indent="-342900">
              <a:buFont typeface="Arial" charset="0"/>
              <a:buChar char="•"/>
            </a:pPr>
            <a:r>
              <a:rPr lang="en-US" sz="2000" dirty="0"/>
              <a:t>Filter</a:t>
            </a:r>
          </a:p>
          <a:p>
            <a:pPr marL="342900" indent="-342900">
              <a:buFont typeface="Arial" charset="0"/>
              <a:buChar char="•"/>
            </a:pPr>
            <a:r>
              <a:rPr lang="en-US" sz="2000" dirty="0"/>
              <a:t>These are instances of </a:t>
            </a:r>
            <a:r>
              <a:rPr lang="en-US" sz="2000" dirty="0" err="1"/>
              <a:t>GatewayFilter</a:t>
            </a:r>
            <a:r>
              <a:rPr lang="en-US" sz="2000" dirty="0"/>
              <a:t> that have been constructed with a specific factory. Here, you can modify requests and responses before or after sending the downstream request. In simple words, it offers us a provision to modify the incoming request before or after sending it to the Route URL.</a:t>
            </a:r>
          </a:p>
        </p:txBody>
      </p:sp>
    </p:spTree>
    <p:extLst>
      <p:ext uri="{BB962C8B-B14F-4D97-AF65-F5344CB8AC3E}">
        <p14:creationId xmlns:p14="http://schemas.microsoft.com/office/powerpoint/2010/main" val="17191630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Routing</a:t>
            </a:r>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fontAlgn="base">
              <a:buFont typeface="Arial" charset="0"/>
              <a:buChar char="•"/>
            </a:pPr>
            <a:r>
              <a:rPr lang="en-IN" sz="2000" dirty="0"/>
              <a:t>It is a process of identifying a Microservice based on the predicate and URL(Path) and execute it. Generally, there are two types of Routing: Static Routing and Dynamic Routing</a:t>
            </a:r>
          </a:p>
          <a:p>
            <a:pPr marL="342900" indent="-342900" fontAlgn="base">
              <a:buFont typeface="Arial" charset="0"/>
              <a:buChar char="•"/>
            </a:pPr>
            <a:r>
              <a:rPr lang="en-IN" sz="2000" dirty="0"/>
              <a:t>Static Routing </a:t>
            </a:r>
          </a:p>
          <a:p>
            <a:pPr marL="342900" indent="-342900" fontAlgn="base">
              <a:buFont typeface="Arial" charset="0"/>
              <a:buChar char="•"/>
            </a:pPr>
            <a:r>
              <a:rPr lang="en-IN" sz="2000" dirty="0"/>
              <a:t>If a microservice has a single instance(also known as a direct call to microservice) is known as static routing. In this case API Gateway routes the request directly to the microservice.</a:t>
            </a:r>
          </a:p>
          <a:p>
            <a:pPr marL="342900" indent="-342900" fontAlgn="base">
              <a:buFont typeface="Arial" charset="0"/>
              <a:buChar char="•"/>
            </a:pPr>
            <a:r>
              <a:rPr lang="en-IN" sz="2000" dirty="0"/>
              <a:t>Dynamic Routing </a:t>
            </a:r>
          </a:p>
          <a:p>
            <a:pPr marL="342900" indent="-342900" fontAlgn="base">
              <a:buFont typeface="Arial" charset="0"/>
              <a:buChar char="•"/>
            </a:pPr>
            <a:r>
              <a:rPr lang="en-IN" sz="2000" dirty="0"/>
              <a:t>Dynamic Routing comes into the picture when a microservice has multiple instances. In this case, API Gateway reaches Eureka, to get less load factor instance and then routes the request to the corresponding microservice. It internally generates </a:t>
            </a:r>
            <a:r>
              <a:rPr lang="en-IN" sz="2000" dirty="0">
                <a:hlinkClick r:id="rId3">
                  <a:extLst>
                    <a:ext uri="{A12FA001-AC4F-418D-AE19-62706E023703}">
                      <ahyp:hlinkClr xmlns:ahyp="http://schemas.microsoft.com/office/drawing/2018/hyperlinkcolor" val="tx"/>
                    </a:ext>
                  </a:extLst>
                </a:hlinkClick>
              </a:rPr>
              <a:t>Feign Client</a:t>
            </a:r>
            <a:r>
              <a:rPr lang="en-IN" sz="2000" dirty="0"/>
              <a:t> code based on the given configuration for load balancing.</a:t>
            </a:r>
          </a:p>
        </p:txBody>
      </p:sp>
    </p:spTree>
    <p:extLst>
      <p:ext uri="{BB962C8B-B14F-4D97-AF65-F5344CB8AC3E}">
        <p14:creationId xmlns:p14="http://schemas.microsoft.com/office/powerpoint/2010/main" val="2344869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Filters</a:t>
            </a:r>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fontAlgn="base">
              <a:buFont typeface="Arial" charset="0"/>
              <a:buChar char="•"/>
            </a:pPr>
            <a:r>
              <a:rPr lang="en-IN" sz="2000" dirty="0"/>
              <a:t>There are 2 different types of filters.</a:t>
            </a:r>
          </a:p>
          <a:p>
            <a:pPr marL="342900" indent="-342900" fontAlgn="base">
              <a:buFont typeface="Arial" charset="0"/>
              <a:buChar char="•"/>
            </a:pPr>
            <a:r>
              <a:rPr lang="en-IN" sz="2000" dirty="0"/>
              <a:t>Pre Filters — if you want to add or change request object before you pass it down to destination service, you can use these filters.</a:t>
            </a:r>
          </a:p>
          <a:p>
            <a:pPr marL="342900" indent="-342900" fontAlgn="base">
              <a:buFont typeface="Arial" charset="0"/>
              <a:buChar char="•"/>
            </a:pPr>
            <a:r>
              <a:rPr lang="en-IN" sz="2000" dirty="0"/>
              <a:t>Post Filters — if you want to add or change response object before you pass it back to client, you can use these filters.</a:t>
            </a:r>
          </a:p>
        </p:txBody>
      </p:sp>
    </p:spTree>
    <p:extLst>
      <p:ext uri="{BB962C8B-B14F-4D97-AF65-F5344CB8AC3E}">
        <p14:creationId xmlns:p14="http://schemas.microsoft.com/office/powerpoint/2010/main" val="3373588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a:bodyPr>
          <a:lstStyle/>
          <a:p>
            <a:pPr algn="ctr"/>
            <a:r>
              <a:rPr lang="en-US" b="1" dirty="0" err="1"/>
              <a:t>Zuul</a:t>
            </a:r>
            <a:endParaRPr lang="en-IN" b="1" dirty="0"/>
          </a:p>
        </p:txBody>
      </p:sp>
    </p:spTree>
    <p:extLst>
      <p:ext uri="{BB962C8B-B14F-4D97-AF65-F5344CB8AC3E}">
        <p14:creationId xmlns:p14="http://schemas.microsoft.com/office/powerpoint/2010/main" val="1096655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err="1"/>
              <a:t>Zuul</a:t>
            </a:r>
            <a:r>
              <a:rPr lang="en-US" dirty="0"/>
              <a:t> Gateway</a:t>
            </a:r>
          </a:p>
        </p:txBody>
      </p:sp>
      <p:sp>
        <p:nvSpPr>
          <p:cNvPr id="43010" name="Content Placeholder 2"/>
          <p:cNvSpPr>
            <a:spLocks noGrp="1"/>
          </p:cNvSpPr>
          <p:nvPr>
            <p:ph idx="1"/>
          </p:nvPr>
        </p:nvSpPr>
        <p:spPr>
          <a:xfrm>
            <a:off x="360363" y="838200"/>
            <a:ext cx="8326437" cy="5867400"/>
          </a:xfrm>
        </p:spPr>
        <p:txBody>
          <a:bodyPr>
            <a:normAutofit/>
          </a:bodyPr>
          <a:lstStyle/>
          <a:p>
            <a:pPr marL="342900" indent="-342900">
              <a:buFont typeface="Arial" charset="0"/>
              <a:buChar char="•"/>
            </a:pPr>
            <a:r>
              <a:rPr lang="en-US" altLang="en-US" sz="2200" dirty="0" err="1"/>
              <a:t>Zuul</a:t>
            </a:r>
            <a:r>
              <a:rPr lang="en-US" altLang="en-US" sz="2200" dirty="0"/>
              <a:t> acts as an API gateway or Edge service. </a:t>
            </a:r>
          </a:p>
          <a:p>
            <a:pPr marL="342900" indent="-342900">
              <a:buFont typeface="Arial" charset="0"/>
              <a:buChar char="•"/>
            </a:pPr>
            <a:r>
              <a:rPr lang="en-US" altLang="en-US" sz="2200" dirty="0"/>
              <a:t>It receives all the requests coming from the UI and then delegates the requests to internal </a:t>
            </a:r>
            <a:r>
              <a:rPr lang="en-US" altLang="en-US" sz="2200" dirty="0" err="1"/>
              <a:t>microservices</a:t>
            </a:r>
            <a:r>
              <a:rPr lang="en-US" altLang="en-US" sz="2200" dirty="0"/>
              <a:t> </a:t>
            </a:r>
          </a:p>
          <a:p>
            <a:pPr marL="342900" indent="-342900">
              <a:buFont typeface="Arial" charset="0"/>
              <a:buChar char="•"/>
            </a:pPr>
            <a:r>
              <a:rPr lang="en-US" sz="2400" dirty="0"/>
              <a:t>proxies requests to multiple backing services</a:t>
            </a:r>
          </a:p>
          <a:p>
            <a:pPr marL="342900" indent="-342900">
              <a:buFont typeface="Arial" charset="0"/>
              <a:buChar char="•"/>
            </a:pPr>
            <a:r>
              <a:rPr lang="en-US" sz="2400" dirty="0"/>
              <a:t>All common aspects like CORS, authentication, and security can be put into a centralized service, so all common aspects will be applied on each request, and if any changes occur in the future, we just have to update the business logic of this Edge Service. </a:t>
            </a:r>
          </a:p>
          <a:p>
            <a:pPr marL="342900" indent="-342900">
              <a:buFont typeface="Arial" charset="0"/>
              <a:buChar char="•"/>
            </a:pPr>
            <a:r>
              <a:rPr lang="en-US" sz="2400" dirty="0"/>
              <a:t>We can implement any routing rules or any filter implementation </a:t>
            </a:r>
          </a:p>
          <a:p>
            <a:pPr marL="342900" indent="-342900">
              <a:buFont typeface="Arial" charset="0"/>
              <a:buChar char="•"/>
            </a:pPr>
            <a:endParaRPr lang="en-US" sz="2400" dirty="0"/>
          </a:p>
          <a:p>
            <a:pPr marL="342900" indent="-342900">
              <a:buFont typeface="Arial" charset="0"/>
              <a:buChar char="•"/>
            </a:pPr>
            <a:endParaRPr lang="en-US" altLang="en-US" sz="2200" dirty="0"/>
          </a:p>
        </p:txBody>
      </p:sp>
    </p:spTree>
    <p:extLst>
      <p:ext uri="{BB962C8B-B14F-4D97-AF65-F5344CB8AC3E}">
        <p14:creationId xmlns:p14="http://schemas.microsoft.com/office/powerpoint/2010/main" val="3573735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err="1"/>
              <a:t>Zuul</a:t>
            </a:r>
            <a:r>
              <a:rPr lang="en-US" dirty="0"/>
              <a:t> Implementation</a:t>
            </a:r>
          </a:p>
        </p:txBody>
      </p:sp>
      <p:sp>
        <p:nvSpPr>
          <p:cNvPr id="43010" name="Content Placeholder 2"/>
          <p:cNvSpPr>
            <a:spLocks noGrp="1"/>
          </p:cNvSpPr>
          <p:nvPr>
            <p:ph idx="1"/>
          </p:nvPr>
        </p:nvSpPr>
        <p:spPr>
          <a:xfrm>
            <a:off x="360363" y="838200"/>
            <a:ext cx="8326437" cy="5867400"/>
          </a:xfrm>
        </p:spPr>
        <p:txBody>
          <a:bodyPr>
            <a:normAutofit/>
          </a:bodyPr>
          <a:lstStyle/>
          <a:p>
            <a:pPr marL="342900" indent="-342900">
              <a:buFont typeface="Arial" charset="0"/>
              <a:buChar char="•"/>
            </a:pPr>
            <a:r>
              <a:rPr lang="en-US" altLang="en-US" sz="2200" dirty="0"/>
              <a:t>Create a </a:t>
            </a:r>
            <a:r>
              <a:rPr lang="en-US" altLang="en-US" sz="2200" dirty="0" err="1"/>
              <a:t>ZuulProject</a:t>
            </a:r>
            <a:r>
              <a:rPr lang="en-US" altLang="en-US" sz="2200" dirty="0"/>
              <a:t> and add </a:t>
            </a:r>
            <a:r>
              <a:rPr lang="en-US" altLang="en-US" sz="2200" dirty="0" err="1"/>
              <a:t>zuul</a:t>
            </a:r>
            <a:r>
              <a:rPr lang="en-US" altLang="en-US" sz="2200" dirty="0"/>
              <a:t>-dependency and eureka-client</a:t>
            </a:r>
          </a:p>
          <a:p>
            <a:pPr marL="342900" indent="-342900">
              <a:buFont typeface="Arial" charset="0"/>
              <a:buChar char="•"/>
            </a:pPr>
            <a:r>
              <a:rPr lang="en-US" altLang="en-US" sz="2200" dirty="0"/>
              <a:t>Add @</a:t>
            </a:r>
            <a:r>
              <a:rPr lang="en-US" altLang="en-US" sz="2200" dirty="0" err="1"/>
              <a:t>EnableZuulProxy</a:t>
            </a:r>
            <a:r>
              <a:rPr lang="en-US" altLang="en-US" sz="2200" dirty="0"/>
              <a:t> to class with main()</a:t>
            </a:r>
          </a:p>
          <a:p>
            <a:pPr marL="342900" indent="-342900">
              <a:buFont typeface="Arial" charset="0"/>
              <a:buChar char="•"/>
            </a:pPr>
            <a:r>
              <a:rPr lang="en-US" altLang="en-US" sz="2200" dirty="0"/>
              <a:t>Add the following in </a:t>
            </a:r>
            <a:r>
              <a:rPr lang="en-US" altLang="en-US" sz="2200" dirty="0" err="1"/>
              <a:t>application.properties</a:t>
            </a:r>
            <a:br>
              <a:rPr lang="en-US" altLang="en-US" sz="2200" dirty="0"/>
            </a:br>
            <a:r>
              <a:rPr lang="en-US" altLang="en-US" sz="2200" dirty="0" err="1"/>
              <a:t>zuul.routes.emp.service</a:t>
            </a:r>
            <a:r>
              <a:rPr lang="en-US" altLang="en-US" sz="2200" dirty="0"/>
              <a:t>-id=employee-producer</a:t>
            </a:r>
            <a:br>
              <a:rPr lang="en-US" altLang="en-US" sz="2200" dirty="0"/>
            </a:br>
            <a:r>
              <a:rPr lang="en-US" altLang="en-US" sz="2200" dirty="0" err="1"/>
              <a:t>spring.application.name</a:t>
            </a:r>
            <a:r>
              <a:rPr lang="en-US" altLang="en-US" sz="2200" dirty="0"/>
              <a:t>=</a:t>
            </a:r>
            <a:r>
              <a:rPr lang="en-US" altLang="en-US" sz="2200" dirty="0" err="1"/>
              <a:t>zuul</a:t>
            </a:r>
            <a:r>
              <a:rPr lang="en-US" altLang="en-US" sz="2200" dirty="0"/>
              <a:t>-demo</a:t>
            </a:r>
            <a:br>
              <a:rPr lang="en-US" altLang="en-US" sz="2200" dirty="0"/>
            </a:br>
            <a:r>
              <a:rPr lang="en-US" sz="2400" dirty="0"/>
              <a:t> </a:t>
            </a:r>
            <a:r>
              <a:rPr lang="en-US" sz="2400" dirty="0" err="1"/>
              <a:t>server.port</a:t>
            </a:r>
            <a:r>
              <a:rPr lang="en-US" sz="2400" dirty="0"/>
              <a:t>=8084</a:t>
            </a:r>
            <a:endParaRPr lang="en-US" altLang="en-US" sz="2200" dirty="0"/>
          </a:p>
          <a:p>
            <a:pPr marL="342900" indent="-342900">
              <a:buFont typeface="Arial" charset="0"/>
              <a:buChar char="•"/>
            </a:pPr>
            <a:r>
              <a:rPr lang="en-US" altLang="en-US" sz="2200" dirty="0"/>
              <a:t>Here any route to /</a:t>
            </a:r>
            <a:r>
              <a:rPr lang="en-US" altLang="en-US" sz="2200" dirty="0" err="1"/>
              <a:t>emp</a:t>
            </a:r>
            <a:r>
              <a:rPr lang="en-US" altLang="en-US" sz="2200" dirty="0"/>
              <a:t> will redirect to employee-producer</a:t>
            </a:r>
          </a:p>
          <a:p>
            <a:pPr marL="342900" indent="-342900">
              <a:buFont typeface="Arial" charset="0"/>
              <a:buChar char="•"/>
            </a:pPr>
            <a:r>
              <a:rPr lang="en-US" altLang="en-US" sz="2200" dirty="0"/>
              <a:t>So if we test : </a:t>
            </a:r>
            <a:r>
              <a:rPr lang="en-US" altLang="en-US" sz="2200" dirty="0">
                <a:hlinkClick r:id="rId3"/>
              </a:rPr>
              <a:t>http://localhost:8084/emp/employee</a:t>
            </a:r>
            <a:r>
              <a:rPr lang="en-US" altLang="en-US" sz="2200" dirty="0"/>
              <a:t> -&gt; the </a:t>
            </a:r>
            <a:r>
              <a:rPr lang="en-US" altLang="en-US" sz="2200" dirty="0" err="1"/>
              <a:t>EmployeeProducer</a:t>
            </a:r>
            <a:r>
              <a:rPr lang="en-US" altLang="en-US" sz="2200" dirty="0"/>
              <a:t> /employee gets invoked</a:t>
            </a:r>
          </a:p>
        </p:txBody>
      </p:sp>
      <p:sp>
        <p:nvSpPr>
          <p:cNvPr id="3" name="Rectangle 2">
            <a:extLst>
              <a:ext uri="{FF2B5EF4-FFF2-40B4-BE49-F238E27FC236}">
                <a16:creationId xmlns:a16="http://schemas.microsoft.com/office/drawing/2014/main" id="{F86F0F86-2307-4C4C-B6E1-7B6A0A512849}"/>
              </a:ext>
            </a:extLst>
          </p:cNvPr>
          <p:cNvSpPr/>
          <p:nvPr/>
        </p:nvSpPr>
        <p:spPr>
          <a:xfrm>
            <a:off x="1981200" y="4876800"/>
            <a:ext cx="4572000" cy="646331"/>
          </a:xfrm>
          <a:prstGeom prst="rect">
            <a:avLst/>
          </a:prstGeom>
        </p:spPr>
        <p:txBody>
          <a:bodyPr>
            <a:spAutoFit/>
          </a:bodyPr>
          <a:lstStyle/>
          <a:p>
            <a:r>
              <a:rPr lang="en-US" dirty="0"/>
              <a:t>https://</a:t>
            </a:r>
            <a:r>
              <a:rPr lang="en-US" dirty="0" err="1"/>
              <a:t>levelup.gitconnected.com</a:t>
            </a:r>
            <a:r>
              <a:rPr lang="en-US" dirty="0"/>
              <a:t>/spring-cloud-zuul-api-gateway-dffa5933d570</a:t>
            </a:r>
          </a:p>
        </p:txBody>
      </p:sp>
    </p:spTree>
    <p:extLst>
      <p:ext uri="{BB962C8B-B14F-4D97-AF65-F5344CB8AC3E}">
        <p14:creationId xmlns:p14="http://schemas.microsoft.com/office/powerpoint/2010/main" val="2117353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err="1"/>
              <a:t>Zuul</a:t>
            </a:r>
            <a:r>
              <a:rPr lang="en-US" dirty="0"/>
              <a:t> Uses</a:t>
            </a:r>
          </a:p>
        </p:txBody>
      </p:sp>
      <p:sp>
        <p:nvSpPr>
          <p:cNvPr id="43010" name="Content Placeholder 2"/>
          <p:cNvSpPr>
            <a:spLocks noGrp="1"/>
          </p:cNvSpPr>
          <p:nvPr>
            <p:ph idx="1"/>
          </p:nvPr>
        </p:nvSpPr>
        <p:spPr>
          <a:xfrm>
            <a:off x="360363" y="609600"/>
            <a:ext cx="8250237" cy="6248400"/>
          </a:xfrm>
        </p:spPr>
        <p:txBody>
          <a:bodyPr>
            <a:normAutofit/>
          </a:bodyPr>
          <a:lstStyle/>
          <a:p>
            <a:r>
              <a:rPr lang="en-US" sz="2400" dirty="0"/>
              <a:t>Use </a:t>
            </a:r>
            <a:r>
              <a:rPr lang="en-US" sz="2400" dirty="0" err="1"/>
              <a:t>Zuul</a:t>
            </a:r>
            <a:r>
              <a:rPr lang="en-US" sz="2400" dirty="0"/>
              <a:t> for the following:</a:t>
            </a:r>
          </a:p>
          <a:p>
            <a:pPr marL="342900" indent="-342900">
              <a:buFont typeface="Arial" charset="0"/>
              <a:buChar char="•"/>
            </a:pPr>
            <a:r>
              <a:rPr lang="en-US" sz="2400" dirty="0"/>
              <a:t>Authentication</a:t>
            </a:r>
          </a:p>
          <a:p>
            <a:pPr marL="342900" indent="-342900">
              <a:buFont typeface="Arial" charset="0"/>
              <a:buChar char="•"/>
            </a:pPr>
            <a:r>
              <a:rPr lang="en-US" sz="2400" dirty="0"/>
              <a:t>Insights</a:t>
            </a:r>
          </a:p>
          <a:p>
            <a:pPr marL="342900" indent="-342900">
              <a:buFont typeface="Arial" charset="0"/>
              <a:buChar char="•"/>
            </a:pPr>
            <a:r>
              <a:rPr lang="en-US" sz="2400" dirty="0"/>
              <a:t>Stress Testing</a:t>
            </a:r>
          </a:p>
          <a:p>
            <a:pPr marL="342900" indent="-342900">
              <a:buFont typeface="Arial" charset="0"/>
              <a:buChar char="•"/>
            </a:pPr>
            <a:r>
              <a:rPr lang="en-US" sz="2400" dirty="0"/>
              <a:t>Canary Testing</a:t>
            </a:r>
          </a:p>
          <a:p>
            <a:pPr marL="342900" indent="-342900">
              <a:buFont typeface="Arial" charset="0"/>
              <a:buChar char="•"/>
            </a:pPr>
            <a:r>
              <a:rPr lang="en-US" sz="2400" dirty="0"/>
              <a:t>Dynamic Routing</a:t>
            </a:r>
          </a:p>
          <a:p>
            <a:pPr marL="342900" indent="-342900">
              <a:buFont typeface="Arial" charset="0"/>
              <a:buChar char="•"/>
            </a:pPr>
            <a:r>
              <a:rPr lang="en-US" sz="2400" dirty="0"/>
              <a:t>Service Migration</a:t>
            </a:r>
          </a:p>
          <a:p>
            <a:pPr marL="342900" indent="-342900">
              <a:buFont typeface="Arial" charset="0"/>
              <a:buChar char="•"/>
            </a:pPr>
            <a:r>
              <a:rPr lang="en-US" sz="2400" dirty="0"/>
              <a:t>Load Shedding</a:t>
            </a:r>
          </a:p>
          <a:p>
            <a:pPr marL="342900" indent="-342900">
              <a:buFont typeface="Arial" charset="0"/>
              <a:buChar char="•"/>
            </a:pPr>
            <a:r>
              <a:rPr lang="en-US" sz="2400" dirty="0"/>
              <a:t>Security</a:t>
            </a:r>
          </a:p>
          <a:p>
            <a:pPr marL="342900" indent="-342900">
              <a:buFont typeface="Arial" charset="0"/>
              <a:buChar char="•"/>
            </a:pPr>
            <a:r>
              <a:rPr lang="en-US" sz="2400" dirty="0"/>
              <a:t>Static Response handling</a:t>
            </a:r>
          </a:p>
          <a:p>
            <a:pPr marL="342900" indent="-342900">
              <a:buFont typeface="Arial" charset="0"/>
              <a:buChar char="•"/>
            </a:pPr>
            <a:r>
              <a:rPr lang="en-US" sz="2400" dirty="0"/>
              <a:t>Active/Active traffic management</a:t>
            </a:r>
          </a:p>
        </p:txBody>
      </p:sp>
    </p:spTree>
    <p:extLst>
      <p:ext uri="{BB962C8B-B14F-4D97-AF65-F5344CB8AC3E}">
        <p14:creationId xmlns:p14="http://schemas.microsoft.com/office/powerpoint/2010/main" val="19270733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err="1"/>
              <a:t>Zuul</a:t>
            </a:r>
            <a:r>
              <a:rPr lang="en-US" dirty="0"/>
              <a:t> Filters</a:t>
            </a:r>
          </a:p>
        </p:txBody>
      </p:sp>
      <p:sp>
        <p:nvSpPr>
          <p:cNvPr id="43010" name="Content Placeholder 2"/>
          <p:cNvSpPr>
            <a:spLocks noGrp="1"/>
          </p:cNvSpPr>
          <p:nvPr>
            <p:ph idx="1"/>
          </p:nvPr>
        </p:nvSpPr>
        <p:spPr>
          <a:xfrm>
            <a:off x="360363" y="609600"/>
            <a:ext cx="8250237" cy="6248400"/>
          </a:xfrm>
        </p:spPr>
        <p:txBody>
          <a:bodyPr>
            <a:normAutofit/>
          </a:bodyPr>
          <a:lstStyle/>
          <a:p>
            <a:pPr marL="342900" indent="-342900">
              <a:buFont typeface="Arial" charset="0"/>
              <a:buChar char="•"/>
            </a:pPr>
            <a:r>
              <a:rPr lang="en-US" sz="2400" b="1" dirty="0"/>
              <a:t>pre</a:t>
            </a:r>
            <a:r>
              <a:rPr lang="en-US" sz="2400" dirty="0"/>
              <a:t> filters are executed before the request is routed,</a:t>
            </a:r>
          </a:p>
          <a:p>
            <a:pPr marL="342900" indent="-342900">
              <a:buFont typeface="Arial" charset="0"/>
              <a:buChar char="•"/>
            </a:pPr>
            <a:r>
              <a:rPr lang="en-US" sz="2400" b="1" dirty="0"/>
              <a:t>route</a:t>
            </a:r>
            <a:r>
              <a:rPr lang="en-US" sz="2400" dirty="0"/>
              <a:t> filters can handle the actual routing of the request,</a:t>
            </a:r>
          </a:p>
          <a:p>
            <a:pPr marL="342900" indent="-342900">
              <a:buFont typeface="Arial" charset="0"/>
              <a:buChar char="•"/>
            </a:pPr>
            <a:r>
              <a:rPr lang="en-US" sz="2400" b="1" dirty="0"/>
              <a:t>post</a:t>
            </a:r>
            <a:r>
              <a:rPr lang="en-US" sz="2400" dirty="0"/>
              <a:t> filters are executed after the request has been routed, and</a:t>
            </a:r>
          </a:p>
          <a:p>
            <a:pPr marL="342900" indent="-342900">
              <a:buFont typeface="Arial" charset="0"/>
              <a:buChar char="•"/>
            </a:pPr>
            <a:r>
              <a:rPr lang="en-US" sz="2400" b="1" dirty="0"/>
              <a:t>error</a:t>
            </a:r>
            <a:r>
              <a:rPr lang="en-US" sz="2400" dirty="0"/>
              <a:t> filters execute if an error occurs in the course of handling the request.</a:t>
            </a:r>
          </a:p>
          <a:p>
            <a:pPr marL="342900" indent="-342900">
              <a:buFont typeface="Arial" charset="0"/>
              <a:buChar char="•"/>
            </a:pPr>
            <a:r>
              <a:rPr lang="en-US" sz="2400" dirty="0"/>
              <a:t>The type of the filter, the order in which this filter has to be executed in case of multiple filters, should it filter and how to filter are functions we have specified by overriding.</a:t>
            </a:r>
          </a:p>
        </p:txBody>
      </p:sp>
    </p:spTree>
    <p:extLst>
      <p:ext uri="{BB962C8B-B14F-4D97-AF65-F5344CB8AC3E}">
        <p14:creationId xmlns:p14="http://schemas.microsoft.com/office/powerpoint/2010/main" val="4904705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Add Filter in </a:t>
            </a:r>
            <a:r>
              <a:rPr lang="en-US" dirty="0" err="1"/>
              <a:t>Zuul</a:t>
            </a:r>
            <a:endParaRPr lang="en-US" dirty="0"/>
          </a:p>
        </p:txBody>
      </p:sp>
      <p:sp>
        <p:nvSpPr>
          <p:cNvPr id="3" name="Rectangle 2"/>
          <p:cNvSpPr/>
          <p:nvPr/>
        </p:nvSpPr>
        <p:spPr>
          <a:xfrm>
            <a:off x="469900" y="663654"/>
            <a:ext cx="8534400" cy="6186309"/>
          </a:xfrm>
          <a:prstGeom prst="rect">
            <a:avLst/>
          </a:prstGeom>
        </p:spPr>
        <p:txBody>
          <a:bodyPr wrap="square">
            <a:spAutoFit/>
          </a:bodyPr>
          <a:lstStyle/>
          <a:p>
            <a:r>
              <a:rPr lang="en-US" dirty="0">
                <a:solidFill>
                  <a:srgbClr val="646464"/>
                </a:solidFill>
                <a:latin typeface="Calibri" charset="0"/>
                <a:ea typeface="Calibri" charset="0"/>
                <a:cs typeface="Calibri" charset="0"/>
              </a:rPr>
              <a:t>@Component</a:t>
            </a:r>
          </a:p>
          <a:p>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class</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ZuulLoggingFilter</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extends</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ZuulFilter</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private</a:t>
            </a:r>
            <a:r>
              <a:rPr lang="en-US" b="1" dirty="0">
                <a:solidFill>
                  <a:srgbClr val="000000"/>
                </a:solidFill>
                <a:latin typeface="Calibri" charset="0"/>
                <a:ea typeface="Calibri" charset="0"/>
                <a:cs typeface="Calibri" charset="0"/>
              </a:rPr>
              <a:t> Logger </a:t>
            </a:r>
            <a:r>
              <a:rPr lang="en-US" b="1" dirty="0">
                <a:solidFill>
                  <a:srgbClr val="0000C0"/>
                </a:solidFill>
                <a:latin typeface="Calibri" charset="0"/>
                <a:ea typeface="Calibri" charset="0"/>
                <a:cs typeface="Calibri" charset="0"/>
              </a:rPr>
              <a:t>logger</a:t>
            </a:r>
            <a:r>
              <a:rPr lang="en-US" b="1" dirty="0">
                <a:solidFill>
                  <a:srgbClr val="000000"/>
                </a:solidFill>
                <a:latin typeface="Calibri" charset="0"/>
                <a:ea typeface="Calibri" charset="0"/>
                <a:cs typeface="Calibri" charset="0"/>
              </a:rPr>
              <a:t> = </a:t>
            </a:r>
            <a:r>
              <a:rPr lang="en-US" b="1" dirty="0" err="1">
                <a:solidFill>
                  <a:srgbClr val="000000"/>
                </a:solidFill>
                <a:latin typeface="Calibri" charset="0"/>
                <a:ea typeface="Calibri" charset="0"/>
                <a:cs typeface="Calibri" charset="0"/>
              </a:rPr>
              <a:t>LoggerFactory.</a:t>
            </a:r>
            <a:r>
              <a:rPr lang="en-US" b="1" i="1" dirty="0" err="1">
                <a:solidFill>
                  <a:srgbClr val="000000"/>
                </a:solidFill>
                <a:latin typeface="Calibri" charset="0"/>
                <a:ea typeface="Calibri" charset="0"/>
                <a:cs typeface="Calibri" charset="0"/>
              </a:rPr>
              <a:t>getLogger</a:t>
            </a:r>
            <a:r>
              <a:rPr lang="en-US" b="1" i="1" dirty="0">
                <a:solidFill>
                  <a:srgbClr val="000000"/>
                </a:solidFill>
                <a:latin typeface="Calibri" charset="0"/>
                <a:ea typeface="Calibri" charset="0"/>
                <a:cs typeface="Calibri" charset="0"/>
              </a:rPr>
              <a:t>(</a:t>
            </a:r>
            <a:r>
              <a:rPr lang="en-US" b="1" i="1" dirty="0" err="1">
                <a:solidFill>
                  <a:srgbClr val="7F0055"/>
                </a:solidFill>
                <a:latin typeface="Calibri" charset="0"/>
                <a:ea typeface="Calibri" charset="0"/>
                <a:cs typeface="Calibri" charset="0"/>
              </a:rPr>
              <a:t>this</a:t>
            </a:r>
            <a:r>
              <a:rPr lang="en-US" b="1" i="1" dirty="0" err="1">
                <a:solidFill>
                  <a:srgbClr val="000000"/>
                </a:solidFill>
                <a:latin typeface="Calibri" charset="0"/>
                <a:ea typeface="Calibri" charset="0"/>
                <a:cs typeface="Calibri" charset="0"/>
              </a:rPr>
              <a:t>.getClass</a:t>
            </a:r>
            <a:r>
              <a:rPr lang="en-US" b="1" i="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@Override</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err="1">
                <a:solidFill>
                  <a:srgbClr val="7F0055"/>
                </a:solidFill>
                <a:latin typeface="Calibri" charset="0"/>
                <a:ea typeface="Calibri" charset="0"/>
                <a:cs typeface="Calibri" charset="0"/>
              </a:rPr>
              <a:t>boolean</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shouldFilter</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true</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@Override</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Object run() </a:t>
            </a:r>
            <a:r>
              <a:rPr lang="en-US" b="1" dirty="0">
                <a:solidFill>
                  <a:srgbClr val="7F0055"/>
                </a:solidFill>
                <a:latin typeface="Calibri" charset="0"/>
                <a:ea typeface="Calibri" charset="0"/>
                <a:cs typeface="Calibri" charset="0"/>
              </a:rPr>
              <a:t>throws</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ZuulException</a:t>
            </a:r>
            <a:r>
              <a:rPr lang="en-US" b="1" dirty="0">
                <a:solidFill>
                  <a:srgbClr val="000000"/>
                </a:solidFill>
                <a:latin typeface="Calibri" charset="0"/>
                <a:ea typeface="Calibri" charset="0"/>
                <a:cs typeface="Calibri" charset="0"/>
              </a:rPr>
              <a:t> {</a:t>
            </a:r>
          </a:p>
          <a:p>
            <a:r>
              <a:rPr lang="en-US" dirty="0" err="1">
                <a:solidFill>
                  <a:srgbClr val="000000"/>
                </a:solidFill>
                <a:latin typeface="Calibri" charset="0"/>
                <a:ea typeface="Calibri" charset="0"/>
                <a:cs typeface="Calibri" charset="0"/>
              </a:rPr>
              <a:t>HttpServletRequest</a:t>
            </a:r>
            <a:r>
              <a:rPr lang="en-US" dirty="0">
                <a:solidFill>
                  <a:srgbClr val="000000"/>
                </a:solidFill>
                <a:latin typeface="Calibri" charset="0"/>
                <a:ea typeface="Calibri" charset="0"/>
                <a:cs typeface="Calibri" charset="0"/>
              </a:rPr>
              <a:t> </a:t>
            </a:r>
            <a:r>
              <a:rPr lang="en-US" dirty="0">
                <a:solidFill>
                  <a:srgbClr val="6A3E3E"/>
                </a:solidFill>
                <a:latin typeface="Calibri" charset="0"/>
                <a:ea typeface="Calibri" charset="0"/>
                <a:cs typeface="Calibri" charset="0"/>
              </a:rPr>
              <a:t>request</a:t>
            </a:r>
            <a:r>
              <a:rPr lang="en-US" dirty="0">
                <a:solidFill>
                  <a:srgbClr val="000000"/>
                </a:solidFill>
                <a:latin typeface="Calibri" charset="0"/>
                <a:ea typeface="Calibri" charset="0"/>
                <a:cs typeface="Calibri" charset="0"/>
              </a:rPr>
              <a:t> = </a:t>
            </a:r>
            <a:r>
              <a:rPr lang="en-US" dirty="0" err="1">
                <a:solidFill>
                  <a:srgbClr val="000000"/>
                </a:solidFill>
                <a:latin typeface="Calibri" charset="0"/>
                <a:ea typeface="Calibri" charset="0"/>
                <a:cs typeface="Calibri" charset="0"/>
              </a:rPr>
              <a:t>RequestContext.</a:t>
            </a:r>
            <a:r>
              <a:rPr lang="en-US" i="1" dirty="0" err="1">
                <a:solidFill>
                  <a:srgbClr val="000000"/>
                </a:solidFill>
                <a:latin typeface="Calibri" charset="0"/>
                <a:ea typeface="Calibri" charset="0"/>
                <a:cs typeface="Calibri" charset="0"/>
              </a:rPr>
              <a:t>getCurrentContext</a:t>
            </a:r>
            <a:r>
              <a:rPr lang="en-US" i="1" dirty="0">
                <a:solidFill>
                  <a:srgbClr val="000000"/>
                </a:solidFill>
                <a:latin typeface="Calibri" charset="0"/>
                <a:ea typeface="Calibri" charset="0"/>
                <a:cs typeface="Calibri" charset="0"/>
              </a:rPr>
              <a:t>().</a:t>
            </a:r>
            <a:r>
              <a:rPr lang="en-US" i="1" dirty="0" err="1">
                <a:solidFill>
                  <a:srgbClr val="000000"/>
                </a:solidFill>
                <a:latin typeface="Calibri" charset="0"/>
                <a:ea typeface="Calibri" charset="0"/>
                <a:cs typeface="Calibri" charset="0"/>
              </a:rPr>
              <a:t>getRequest</a:t>
            </a:r>
            <a:r>
              <a:rPr lang="en-US" i="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dirty="0" err="1">
                <a:solidFill>
                  <a:srgbClr val="0000C0"/>
                </a:solidFill>
                <a:latin typeface="Calibri" charset="0"/>
                <a:ea typeface="Calibri" charset="0"/>
                <a:cs typeface="Calibri" charset="0"/>
              </a:rPr>
              <a:t>logger</a:t>
            </a:r>
            <a:r>
              <a:rPr lang="en-US" dirty="0" err="1">
                <a:solidFill>
                  <a:srgbClr val="000000"/>
                </a:solidFill>
                <a:latin typeface="Calibri" charset="0"/>
                <a:ea typeface="Calibri" charset="0"/>
                <a:cs typeface="Calibri" charset="0"/>
              </a:rPr>
              <a:t>.info</a:t>
            </a:r>
            <a:r>
              <a:rPr lang="en-US" dirty="0">
                <a:solidFill>
                  <a:srgbClr val="000000"/>
                </a:solidFill>
                <a:latin typeface="Calibri" charset="0"/>
                <a:ea typeface="Calibri" charset="0"/>
                <a:cs typeface="Calibri" charset="0"/>
              </a:rPr>
              <a:t>(</a:t>
            </a:r>
            <a:r>
              <a:rPr lang="en-US" dirty="0">
                <a:solidFill>
                  <a:srgbClr val="2A00FF"/>
                </a:solidFill>
                <a:latin typeface="Calibri" charset="0"/>
                <a:ea typeface="Calibri" charset="0"/>
                <a:cs typeface="Calibri" charset="0"/>
              </a:rPr>
              <a:t>"request -&gt; {} request-</a:t>
            </a:r>
            <a:r>
              <a:rPr lang="en-US" dirty="0" err="1">
                <a:solidFill>
                  <a:srgbClr val="2A00FF"/>
                </a:solidFill>
                <a:latin typeface="Calibri" charset="0"/>
                <a:ea typeface="Calibri" charset="0"/>
                <a:cs typeface="Calibri" charset="0"/>
              </a:rPr>
              <a:t>uri</a:t>
            </a:r>
            <a:r>
              <a:rPr lang="en-US" dirty="0">
                <a:solidFill>
                  <a:srgbClr val="2A00FF"/>
                </a:solidFill>
                <a:latin typeface="Calibri" charset="0"/>
                <a:ea typeface="Calibri" charset="0"/>
                <a:cs typeface="Calibri" charset="0"/>
              </a:rPr>
              <a:t> -&gt; {}"</a:t>
            </a:r>
            <a:r>
              <a:rPr lang="en-US" dirty="0">
                <a:solidFill>
                  <a:srgbClr val="000000"/>
                </a:solidFill>
                <a:latin typeface="Calibri" charset="0"/>
                <a:ea typeface="Calibri" charset="0"/>
                <a:cs typeface="Calibri" charset="0"/>
              </a:rPr>
              <a:t>, </a:t>
            </a:r>
            <a:r>
              <a:rPr lang="en-US" dirty="0">
                <a:solidFill>
                  <a:srgbClr val="6A3E3E"/>
                </a:solidFill>
                <a:latin typeface="Calibri" charset="0"/>
                <a:ea typeface="Calibri" charset="0"/>
                <a:cs typeface="Calibri" charset="0"/>
              </a:rPr>
              <a:t>request</a:t>
            </a:r>
            <a:r>
              <a:rPr lang="en-US" dirty="0">
                <a:solidFill>
                  <a:srgbClr val="000000"/>
                </a:solidFill>
                <a:latin typeface="Calibri" charset="0"/>
                <a:ea typeface="Calibri" charset="0"/>
                <a:cs typeface="Calibri" charset="0"/>
              </a:rPr>
              <a:t>, </a:t>
            </a:r>
            <a:r>
              <a:rPr lang="en-US" dirty="0" err="1">
                <a:solidFill>
                  <a:srgbClr val="6A3E3E"/>
                </a:solidFill>
                <a:latin typeface="Calibri" charset="0"/>
                <a:ea typeface="Calibri" charset="0"/>
                <a:cs typeface="Calibri" charset="0"/>
              </a:rPr>
              <a:t>request</a:t>
            </a:r>
            <a:r>
              <a:rPr lang="en-US" dirty="0" err="1">
                <a:solidFill>
                  <a:srgbClr val="000000"/>
                </a:solidFill>
                <a:latin typeface="Calibri" charset="0"/>
                <a:ea typeface="Calibri" charset="0"/>
                <a:cs typeface="Calibri" charset="0"/>
              </a:rPr>
              <a:t>.getRequestURI</a:t>
            </a:r>
            <a:r>
              <a:rPr lang="en-US"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a:t>
            </a:r>
            <a:r>
              <a:rPr lang="en-US" b="1" dirty="0">
                <a:solidFill>
                  <a:srgbClr val="6A3E3E"/>
                </a:solidFill>
                <a:latin typeface="Calibri" charset="0"/>
                <a:ea typeface="Calibri" charset="0"/>
                <a:cs typeface="Calibri" charset="0"/>
              </a:rPr>
              <a:t>request</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@Override</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String </a:t>
            </a:r>
            <a:r>
              <a:rPr lang="en-US" b="1" dirty="0" err="1">
                <a:solidFill>
                  <a:srgbClr val="000000"/>
                </a:solidFill>
                <a:latin typeface="Calibri" charset="0"/>
                <a:ea typeface="Calibri" charset="0"/>
                <a:cs typeface="Calibri" charset="0"/>
              </a:rPr>
              <a:t>filterType</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a:t>
            </a:r>
            <a:r>
              <a:rPr lang="en-US" b="1" dirty="0">
                <a:solidFill>
                  <a:srgbClr val="2A00FF"/>
                </a:solidFill>
                <a:latin typeface="Calibri" charset="0"/>
                <a:ea typeface="Calibri" charset="0"/>
                <a:cs typeface="Calibri" charset="0"/>
              </a:rPr>
              <a:t>"pre"</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@Override</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err="1">
                <a:solidFill>
                  <a:srgbClr val="7F0055"/>
                </a:solidFill>
                <a:latin typeface="Calibri" charset="0"/>
                <a:ea typeface="Calibri" charset="0"/>
                <a:cs typeface="Calibri" charset="0"/>
              </a:rPr>
              <a:t>int</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filterOrder</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1;</a:t>
            </a:r>
          </a:p>
          <a:p>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a:t>
            </a:r>
          </a:p>
        </p:txBody>
      </p:sp>
    </p:spTree>
    <p:extLst>
      <p:ext uri="{BB962C8B-B14F-4D97-AF65-F5344CB8AC3E}">
        <p14:creationId xmlns:p14="http://schemas.microsoft.com/office/powerpoint/2010/main" val="12083394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Add Filter in </a:t>
            </a:r>
            <a:r>
              <a:rPr lang="en-US" dirty="0" err="1"/>
              <a:t>Zuul</a:t>
            </a:r>
            <a:endParaRPr lang="en-US" dirty="0"/>
          </a:p>
        </p:txBody>
      </p:sp>
      <p:sp>
        <p:nvSpPr>
          <p:cNvPr id="3" name="Rectangle 2"/>
          <p:cNvSpPr/>
          <p:nvPr/>
        </p:nvSpPr>
        <p:spPr>
          <a:xfrm>
            <a:off x="469900" y="663654"/>
            <a:ext cx="8534400" cy="5909310"/>
          </a:xfrm>
          <a:prstGeom prst="rect">
            <a:avLst/>
          </a:prstGeom>
        </p:spPr>
        <p:txBody>
          <a:bodyPr wrap="square">
            <a:spAutoFit/>
          </a:bodyPr>
          <a:lstStyle/>
          <a:p>
            <a:pPr fontAlgn="base"/>
            <a:r>
              <a:rPr lang="en-US" dirty="0"/>
              <a:t>@Component</a:t>
            </a:r>
          </a:p>
          <a:p>
            <a:pPr fontAlgn="base"/>
            <a:r>
              <a:rPr lang="en-US" dirty="0"/>
              <a:t>public class </a:t>
            </a:r>
            <a:r>
              <a:rPr lang="en-US" dirty="0" err="1"/>
              <a:t>MyFilter</a:t>
            </a:r>
            <a:r>
              <a:rPr lang="en-US" dirty="0"/>
              <a:t> extends </a:t>
            </a:r>
            <a:r>
              <a:rPr lang="en-US" dirty="0" err="1"/>
              <a:t>ZuulFilter</a:t>
            </a:r>
            <a:r>
              <a:rPr lang="en-US" dirty="0"/>
              <a:t> {</a:t>
            </a:r>
          </a:p>
          <a:p>
            <a:pPr fontAlgn="base"/>
            <a:r>
              <a:rPr lang="en-US" dirty="0"/>
              <a:t>    @Override</a:t>
            </a:r>
          </a:p>
          <a:p>
            <a:pPr fontAlgn="base"/>
            <a:r>
              <a:rPr lang="en-US" dirty="0"/>
              <a:t>    public String </a:t>
            </a:r>
            <a:r>
              <a:rPr lang="en-US" dirty="0" err="1"/>
              <a:t>filterType</a:t>
            </a:r>
            <a:r>
              <a:rPr lang="en-US" dirty="0"/>
              <a:t>() {</a:t>
            </a:r>
          </a:p>
          <a:p>
            <a:pPr fontAlgn="base"/>
            <a:r>
              <a:rPr lang="en-US" dirty="0"/>
              <a:t>        return </a:t>
            </a:r>
            <a:r>
              <a:rPr lang="en-US" dirty="0" err="1"/>
              <a:t>FilterConstants.PRE_TYPE</a:t>
            </a:r>
            <a:r>
              <a:rPr lang="en-US" dirty="0"/>
              <a:t>;</a:t>
            </a:r>
          </a:p>
          <a:p>
            <a:pPr fontAlgn="base"/>
            <a:r>
              <a:rPr lang="en-US" dirty="0"/>
              <a:t>    }</a:t>
            </a:r>
          </a:p>
          <a:p>
            <a:pPr fontAlgn="base"/>
            <a:r>
              <a:rPr lang="en-US" dirty="0"/>
              <a:t>    @Override</a:t>
            </a:r>
          </a:p>
          <a:p>
            <a:pPr fontAlgn="base"/>
            <a:r>
              <a:rPr lang="en-US" dirty="0"/>
              <a:t>    public </a:t>
            </a:r>
            <a:r>
              <a:rPr lang="en-US" dirty="0" err="1"/>
              <a:t>int</a:t>
            </a:r>
            <a:r>
              <a:rPr lang="en-US" dirty="0"/>
              <a:t> </a:t>
            </a:r>
            <a:r>
              <a:rPr lang="en-US" dirty="0" err="1"/>
              <a:t>filterOrder</a:t>
            </a:r>
            <a:r>
              <a:rPr lang="en-US" dirty="0"/>
              <a:t>() {</a:t>
            </a:r>
          </a:p>
          <a:p>
            <a:pPr fontAlgn="base"/>
            <a:r>
              <a:rPr lang="en-US" dirty="0"/>
              <a:t>        return </a:t>
            </a:r>
            <a:r>
              <a:rPr lang="en-US" dirty="0" err="1"/>
              <a:t>FilterConstants.PRE_DECORATION_FILTER_ORDER</a:t>
            </a:r>
            <a:r>
              <a:rPr lang="en-US" dirty="0"/>
              <a:t> - 1;</a:t>
            </a:r>
          </a:p>
          <a:p>
            <a:pPr fontAlgn="base"/>
            <a:r>
              <a:rPr lang="en-US" dirty="0"/>
              <a:t>    }</a:t>
            </a:r>
          </a:p>
          <a:p>
            <a:pPr fontAlgn="base"/>
            <a:r>
              <a:rPr lang="en-US" dirty="0"/>
              <a:t>    @Override</a:t>
            </a:r>
          </a:p>
          <a:p>
            <a:pPr fontAlgn="base"/>
            <a:r>
              <a:rPr lang="en-US" dirty="0"/>
              <a:t>    public </a:t>
            </a:r>
            <a:r>
              <a:rPr lang="en-US" dirty="0" err="1"/>
              <a:t>boolean</a:t>
            </a:r>
            <a:r>
              <a:rPr lang="en-US" dirty="0"/>
              <a:t> </a:t>
            </a:r>
            <a:r>
              <a:rPr lang="en-US" dirty="0" err="1"/>
              <a:t>shouldFilter</a:t>
            </a:r>
            <a:r>
              <a:rPr lang="en-US" dirty="0"/>
              <a:t>() {</a:t>
            </a:r>
          </a:p>
          <a:p>
            <a:pPr fontAlgn="base"/>
            <a:r>
              <a:rPr lang="en-US" dirty="0"/>
              <a:t>        return true;</a:t>
            </a:r>
          </a:p>
          <a:p>
            <a:pPr fontAlgn="base"/>
            <a:r>
              <a:rPr lang="en-US" dirty="0"/>
              <a:t>    }</a:t>
            </a:r>
          </a:p>
          <a:p>
            <a:pPr fontAlgn="base"/>
            <a:r>
              <a:rPr lang="en-US" dirty="0"/>
              <a:t>    @Override</a:t>
            </a:r>
          </a:p>
          <a:p>
            <a:pPr fontAlgn="base"/>
            <a:r>
              <a:rPr lang="en-US" dirty="0"/>
              <a:t>    public Object run() {</a:t>
            </a:r>
          </a:p>
          <a:p>
            <a:pPr fontAlgn="base"/>
            <a:r>
              <a:rPr lang="en-US" dirty="0"/>
              <a:t>        </a:t>
            </a:r>
            <a:r>
              <a:rPr lang="en-US" dirty="0" err="1"/>
              <a:t>RequestContext</a:t>
            </a:r>
            <a:r>
              <a:rPr lang="en-US" dirty="0"/>
              <a:t> context = </a:t>
            </a:r>
            <a:r>
              <a:rPr lang="en-US" dirty="0" err="1"/>
              <a:t>RequestContext.getCurrentContext</a:t>
            </a:r>
            <a:r>
              <a:rPr lang="en-US" dirty="0"/>
              <a:t>();</a:t>
            </a:r>
          </a:p>
          <a:p>
            <a:pPr fontAlgn="base"/>
            <a:r>
              <a:rPr lang="en-US" dirty="0"/>
              <a:t>        </a:t>
            </a:r>
            <a:r>
              <a:rPr lang="en-US" dirty="0" err="1"/>
              <a:t>context.addZuulRequestHeader</a:t>
            </a:r>
            <a:r>
              <a:rPr lang="en-US" dirty="0"/>
              <a:t>("my-</a:t>
            </a:r>
            <a:r>
              <a:rPr lang="en-US" dirty="0" err="1"/>
              <a:t>auth</a:t>
            </a:r>
            <a:r>
              <a:rPr lang="en-US" dirty="0"/>
              <a:t>-token", "s3cret");</a:t>
            </a:r>
          </a:p>
          <a:p>
            <a:pPr fontAlgn="base"/>
            <a:r>
              <a:rPr lang="en-US" dirty="0"/>
              <a:t>        return null;</a:t>
            </a:r>
          </a:p>
          <a:p>
            <a:pPr fontAlgn="base"/>
            <a:r>
              <a:rPr lang="en-US" dirty="0"/>
              <a:t>    }</a:t>
            </a:r>
          </a:p>
          <a:p>
            <a:pPr fontAlgn="base"/>
            <a:r>
              <a:rPr lang="en-US" dirty="0"/>
              <a:t>}</a:t>
            </a:r>
          </a:p>
        </p:txBody>
      </p:sp>
      <p:sp>
        <p:nvSpPr>
          <p:cNvPr id="4" name="Rectangle 3"/>
          <p:cNvSpPr/>
          <p:nvPr/>
        </p:nvSpPr>
        <p:spPr>
          <a:xfrm>
            <a:off x="2308225" y="6096000"/>
            <a:ext cx="4572000" cy="646331"/>
          </a:xfrm>
          <a:prstGeom prst="rect">
            <a:avLst/>
          </a:prstGeom>
          <a:ln>
            <a:solidFill>
              <a:schemeClr val="accent1"/>
            </a:solidFill>
          </a:ln>
        </p:spPr>
        <p:txBody>
          <a:bodyPr>
            <a:spAutoFit/>
          </a:bodyPr>
          <a:lstStyle/>
          <a:p>
            <a:r>
              <a:rPr lang="en-US" dirty="0"/>
              <a:t>https://</a:t>
            </a:r>
            <a:r>
              <a:rPr lang="en-US" dirty="0" err="1"/>
              <a:t>dzone.com</a:t>
            </a:r>
            <a:r>
              <a:rPr lang="en-US" dirty="0"/>
              <a:t>/articles/extending-spring-boots-</a:t>
            </a:r>
            <a:r>
              <a:rPr lang="en-US" dirty="0" err="1"/>
              <a:t>zuul</a:t>
            </a:r>
            <a:r>
              <a:rPr lang="en-US" dirty="0"/>
              <a:t>-proxy-to-record-</a:t>
            </a:r>
            <a:r>
              <a:rPr lang="en-US" dirty="0" err="1"/>
              <a:t>reques</a:t>
            </a:r>
            <a:endParaRPr lang="en-US" dirty="0"/>
          </a:p>
        </p:txBody>
      </p:sp>
    </p:spTree>
    <p:extLst>
      <p:ext uri="{BB962C8B-B14F-4D97-AF65-F5344CB8AC3E}">
        <p14:creationId xmlns:p14="http://schemas.microsoft.com/office/powerpoint/2010/main" val="377924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err="1"/>
              <a:t>Zuul</a:t>
            </a:r>
            <a:endParaRPr lang="en-US" sz="2200" dirty="0"/>
          </a:p>
          <a:p>
            <a:pPr marL="285750" indent="-285750">
              <a:buFont typeface="Arial" charset="0"/>
              <a:buChar char="•"/>
            </a:pPr>
            <a:r>
              <a:rPr lang="en-US" sz="2200" dirty="0"/>
              <a:t>Spring Cloud Gateway</a:t>
            </a:r>
          </a:p>
          <a:p>
            <a:pPr marL="285750" indent="-285750">
              <a:buFont typeface="Arial" charset="0"/>
              <a:buChar char="•"/>
            </a:pPr>
            <a:r>
              <a:rPr lang="en-US" sz="2200" dirty="0" err="1"/>
              <a:t>Zipkin</a:t>
            </a:r>
            <a:r>
              <a:rPr lang="en-US" sz="2200" dirty="0"/>
              <a:t> and Sleuth Tracing</a:t>
            </a:r>
          </a:p>
          <a:p>
            <a:pPr marL="285750" indent="-285750">
              <a:buFont typeface="Arial" charset="0"/>
              <a:buChar char="•"/>
            </a:pPr>
            <a:endParaRPr lang="en-US" sz="2200" dirty="0"/>
          </a:p>
        </p:txBody>
      </p:sp>
    </p:spTree>
    <p:extLst>
      <p:ext uri="{BB962C8B-B14F-4D97-AF65-F5344CB8AC3E}">
        <p14:creationId xmlns:p14="http://schemas.microsoft.com/office/powerpoint/2010/main" val="18695466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a:bodyPr>
          <a:lstStyle/>
          <a:p>
            <a:pPr algn="ctr"/>
            <a:r>
              <a:rPr lang="en-US" b="1" dirty="0"/>
              <a:t>Microservice Tracing</a:t>
            </a:r>
            <a:endParaRPr lang="en-IN" b="1" dirty="0"/>
          </a:p>
        </p:txBody>
      </p:sp>
    </p:spTree>
    <p:extLst>
      <p:ext uri="{BB962C8B-B14F-4D97-AF65-F5344CB8AC3E}">
        <p14:creationId xmlns:p14="http://schemas.microsoft.com/office/powerpoint/2010/main" val="6983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Microservice Tracing</a:t>
            </a:r>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sz="2000" dirty="0"/>
              <a:t>Microservices architecture involve multiple services which interact with each other. These microservices collaborate with each other</a:t>
            </a:r>
          </a:p>
          <a:p>
            <a:pPr marL="342900" indent="-342900">
              <a:buFont typeface="Arial" charset="0"/>
              <a:buChar char="•"/>
            </a:pPr>
            <a:r>
              <a:rPr lang="en-US" altLang="en-US" sz="2000" dirty="0"/>
              <a:t>If suppose during such calls there are some issues like exception has occurred. Or may be there are latency issues due to a particular service taking more than expected time. How do we identify where the issue is occurring.</a:t>
            </a:r>
          </a:p>
          <a:p>
            <a:pPr marL="342900" indent="-342900">
              <a:buFont typeface="Arial" charset="0"/>
              <a:buChar char="•"/>
            </a:pPr>
            <a:r>
              <a:rPr lang="en-US" altLang="en-US" sz="2000" dirty="0"/>
              <a:t>In regular project we would have used logging to analyze the logs to know more about occurred exceptions and also performance timing. But since microservices involves multiple services we cannot use regular logging. Each Service will be having its own separate logs.</a:t>
            </a:r>
          </a:p>
        </p:txBody>
      </p:sp>
      <p:pic>
        <p:nvPicPr>
          <p:cNvPr id="3" name="Picture 2">
            <a:extLst>
              <a:ext uri="{FF2B5EF4-FFF2-40B4-BE49-F238E27FC236}">
                <a16:creationId xmlns:a16="http://schemas.microsoft.com/office/drawing/2014/main" id="{A559E520-9612-6B4C-ABB9-1186B92FB60A}"/>
              </a:ext>
            </a:extLst>
          </p:cNvPr>
          <p:cNvPicPr>
            <a:picLocks noChangeAspect="1"/>
          </p:cNvPicPr>
          <p:nvPr/>
        </p:nvPicPr>
        <p:blipFill>
          <a:blip r:embed="rId3"/>
          <a:stretch>
            <a:fillRect/>
          </a:stretch>
        </p:blipFill>
        <p:spPr>
          <a:xfrm>
            <a:off x="1524000" y="3702050"/>
            <a:ext cx="5759759" cy="2927350"/>
          </a:xfrm>
          <a:prstGeom prst="rect">
            <a:avLst/>
          </a:prstGeom>
        </p:spPr>
      </p:pic>
    </p:spTree>
    <p:extLst>
      <p:ext uri="{BB962C8B-B14F-4D97-AF65-F5344CB8AC3E}">
        <p14:creationId xmlns:p14="http://schemas.microsoft.com/office/powerpoint/2010/main" val="4399833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MS Communication</a:t>
            </a:r>
          </a:p>
        </p:txBody>
      </p:sp>
      <p:pic>
        <p:nvPicPr>
          <p:cNvPr id="3" name="Picture 2">
            <a:extLst>
              <a:ext uri="{FF2B5EF4-FFF2-40B4-BE49-F238E27FC236}">
                <a16:creationId xmlns:a16="http://schemas.microsoft.com/office/drawing/2014/main" id="{C9939A2B-5C07-AD4C-A67A-4291D8708077}"/>
              </a:ext>
            </a:extLst>
          </p:cNvPr>
          <p:cNvPicPr>
            <a:picLocks noChangeAspect="1"/>
          </p:cNvPicPr>
          <p:nvPr/>
        </p:nvPicPr>
        <p:blipFill>
          <a:blip r:embed="rId3"/>
          <a:stretch>
            <a:fillRect/>
          </a:stretch>
        </p:blipFill>
        <p:spPr>
          <a:xfrm>
            <a:off x="1577256" y="1066800"/>
            <a:ext cx="6803366" cy="4267200"/>
          </a:xfrm>
          <a:prstGeom prst="rect">
            <a:avLst/>
          </a:prstGeom>
        </p:spPr>
      </p:pic>
    </p:spTree>
    <p:extLst>
      <p:ext uri="{BB962C8B-B14F-4D97-AF65-F5344CB8AC3E}">
        <p14:creationId xmlns:p14="http://schemas.microsoft.com/office/powerpoint/2010/main" val="1344126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Microservice Observability</a:t>
            </a:r>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lnSpcReduction="10000"/>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ability to observe all the behaviors be it a success, failure, or exception.</a:t>
            </a:r>
          </a:p>
          <a:p>
            <a:pPr marL="342900" indent="-342900">
              <a:buFont typeface="Arial" charset="0"/>
              <a:buChar char="•"/>
            </a:pPr>
            <a:r>
              <a:rPr lang="en-US" altLang="en-US" sz="2400" dirty="0"/>
              <a:t>This is useful during debugging when lots of underlying systems are involved and the application becomes slow in any particular situation. </a:t>
            </a:r>
          </a:p>
          <a:p>
            <a:pPr marL="342900" indent="-342900">
              <a:buFont typeface="Arial" charset="0"/>
              <a:buChar char="•"/>
            </a:pPr>
            <a:r>
              <a:rPr lang="en-US" altLang="en-US" sz="2400" dirty="0"/>
              <a:t>In such case, we first need to identify see which underlying service is actually slow. </a:t>
            </a:r>
          </a:p>
          <a:p>
            <a:pPr marL="342900" indent="-342900">
              <a:buFont typeface="Arial" charset="0"/>
              <a:buChar char="•"/>
            </a:pPr>
            <a:r>
              <a:rPr lang="en-US" altLang="en-US" sz="2400" dirty="0"/>
              <a:t>Once the slow service is identified, we can work to fix that issue. </a:t>
            </a:r>
          </a:p>
          <a:p>
            <a:pPr marL="342900" indent="-342900">
              <a:buFont typeface="Arial" charset="0"/>
              <a:buChar char="•"/>
            </a:pPr>
            <a:r>
              <a:rPr lang="en-US" altLang="en-US" sz="2400" dirty="0"/>
              <a:t>Distributed tracing helps in identifying that slow component among in the ecosystem</a:t>
            </a:r>
          </a:p>
          <a:p>
            <a:pPr marL="342900" indent="-342900">
              <a:buFont typeface="Arial" charset="0"/>
              <a:buChar char="•"/>
            </a:pPr>
            <a:r>
              <a:rPr lang="en-US" sz="2400" dirty="0">
                <a:solidFill>
                  <a:schemeClr val="tx1"/>
                </a:solidFill>
              </a:rPr>
              <a:t>If you are troubleshooting latency problems or errors in ecosystem, you can filter or sort all traces based on the application, length of trace, annotation, or timestamp. By analyzing these traces, you can decide which components are not performing as per expectations, and you can fix them.</a:t>
            </a:r>
            <a:endParaRPr lang="en-US" altLang="en-US" sz="2400" dirty="0"/>
          </a:p>
          <a:p>
            <a:pPr marL="342900" indent="-342900">
              <a:buFont typeface="Arial" charset="0"/>
              <a:buChar char="•"/>
            </a:pPr>
            <a:endParaRPr lang="en-US" altLang="en-US" sz="2200" dirty="0"/>
          </a:p>
        </p:txBody>
      </p:sp>
    </p:spTree>
    <p:extLst>
      <p:ext uri="{BB962C8B-B14F-4D97-AF65-F5344CB8AC3E}">
        <p14:creationId xmlns:p14="http://schemas.microsoft.com/office/powerpoint/2010/main" val="24626753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Concepts of Microservice Observability</a:t>
            </a:r>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Metrics:- Stats around the microservices to understand what happened around it over a period of time.</a:t>
            </a:r>
          </a:p>
          <a:p>
            <a:pPr marL="342900" indent="-342900">
              <a:buFont typeface="Arial" charset="0"/>
              <a:buChar char="•"/>
            </a:pPr>
            <a:r>
              <a:rPr lang="en-US" altLang="en-US" sz="2200" dirty="0"/>
              <a:t>Logging:- They help in analyzing what is happing around the system whether the requests are successful, failure, or exception.</a:t>
            </a:r>
          </a:p>
          <a:p>
            <a:pPr marL="342900" indent="-342900">
              <a:buFont typeface="Arial" charset="0"/>
              <a:buChar char="•"/>
            </a:pPr>
            <a:r>
              <a:rPr lang="en-US" altLang="en-US" sz="2200" dirty="0"/>
              <a:t>Tracing:- In a microservice ecosystem, a workflow/request can talk to multiple services. So tracing helps us to track the workflow in a productive way.</a:t>
            </a:r>
          </a:p>
        </p:txBody>
      </p:sp>
    </p:spTree>
    <p:extLst>
      <p:ext uri="{BB962C8B-B14F-4D97-AF65-F5344CB8AC3E}">
        <p14:creationId xmlns:p14="http://schemas.microsoft.com/office/powerpoint/2010/main" val="24373600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err="1"/>
              <a:t>Zipkin</a:t>
            </a:r>
            <a:endParaRPr lang="en-US" dirty="0"/>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lnSpcReduction="10000"/>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Originally developed at Twitter, based on a concept of a Google paper that described Google’s internally-built distributed app debugger dapper. </a:t>
            </a:r>
          </a:p>
          <a:p>
            <a:pPr marL="342900" indent="-342900">
              <a:buFont typeface="Arial" charset="0"/>
              <a:buChar char="•"/>
            </a:pPr>
            <a:r>
              <a:rPr lang="en-US" altLang="en-US" sz="2200" dirty="0"/>
              <a:t>It manages both the collection and lookup of this data. To use </a:t>
            </a:r>
            <a:r>
              <a:rPr lang="en-US" altLang="en-US" sz="2200" dirty="0" err="1"/>
              <a:t>Zipkin</a:t>
            </a:r>
            <a:r>
              <a:rPr lang="en-US" altLang="en-US" sz="2200" dirty="0"/>
              <a:t>, applications are instrumented to report timing data to it</a:t>
            </a:r>
          </a:p>
          <a:p>
            <a:pPr marL="342900" indent="-342900">
              <a:buFont typeface="Arial" charset="0"/>
              <a:buChar char="•"/>
            </a:pPr>
            <a:r>
              <a:rPr lang="en-US" altLang="en-US" sz="2200" dirty="0" err="1"/>
              <a:t>Zipkin</a:t>
            </a:r>
            <a:r>
              <a:rPr lang="en-US" altLang="en-US" sz="2200" dirty="0"/>
              <a:t> is very efficient tool for distributed tracing in microservices ecosystem. </a:t>
            </a:r>
          </a:p>
          <a:p>
            <a:pPr marL="342900" indent="-342900">
              <a:buFont typeface="Arial" charset="0"/>
              <a:buChar char="•"/>
            </a:pPr>
            <a:r>
              <a:rPr lang="en-US" altLang="en-US" sz="2200" dirty="0"/>
              <a:t>Distributed tracing, in general, is latency measurement of each component in a distributed transaction where multiple </a:t>
            </a:r>
            <a:r>
              <a:rPr lang="en-US" altLang="en-US" sz="2200" dirty="0" err="1"/>
              <a:t>microservices</a:t>
            </a:r>
            <a:r>
              <a:rPr lang="en-US" altLang="en-US" sz="2200" dirty="0"/>
              <a:t> are invoked to serve a single business </a:t>
            </a:r>
            <a:r>
              <a:rPr lang="en-US" altLang="en-US" sz="2200" dirty="0" err="1"/>
              <a:t>usecase</a:t>
            </a:r>
            <a:r>
              <a:rPr lang="en-US" altLang="en-US" sz="2200" dirty="0"/>
              <a:t>. </a:t>
            </a:r>
            <a:br>
              <a:rPr lang="en-US" altLang="en-US" sz="2200" dirty="0"/>
            </a:br>
            <a:r>
              <a:rPr lang="en-US" altLang="en-US" sz="2200" dirty="0"/>
              <a:t>Let’s say from our application, we have to call 4 different services/components for a transaction. Here with distributed tracing enabled, we can measure which component took how much time.</a:t>
            </a:r>
          </a:p>
          <a:p>
            <a:pPr marL="342900" indent="-342900">
              <a:buFont typeface="Arial" charset="0"/>
              <a:buChar char="•"/>
            </a:pPr>
            <a:r>
              <a:rPr lang="en-US" sz="2400" dirty="0"/>
              <a:t>To use </a:t>
            </a:r>
            <a:r>
              <a:rPr lang="en-US" sz="2400" dirty="0" err="1"/>
              <a:t>Zipkin</a:t>
            </a:r>
            <a:r>
              <a:rPr lang="en-US" sz="2400" dirty="0"/>
              <a:t>, applications are instrumented to report timing data to it.</a:t>
            </a:r>
          </a:p>
          <a:p>
            <a:pPr marL="342900" indent="-342900">
              <a:buFont typeface="Arial" charset="0"/>
              <a:buChar char="•"/>
            </a:pPr>
            <a:r>
              <a:rPr lang="en-US" altLang="en-US" sz="2400" dirty="0"/>
              <a:t>Protocol?</a:t>
            </a:r>
            <a:endParaRPr lang="en-US" altLang="en-US" sz="2200" dirty="0"/>
          </a:p>
        </p:txBody>
      </p:sp>
    </p:spTree>
    <p:extLst>
      <p:ext uri="{BB962C8B-B14F-4D97-AF65-F5344CB8AC3E}">
        <p14:creationId xmlns:p14="http://schemas.microsoft.com/office/powerpoint/2010/main" val="35373765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err="1"/>
              <a:t>Zipkin</a:t>
            </a:r>
            <a:r>
              <a:rPr lang="en-US" dirty="0"/>
              <a:t> Modules</a:t>
            </a:r>
          </a:p>
        </p:txBody>
      </p:sp>
      <p:sp>
        <p:nvSpPr>
          <p:cNvPr id="7" name="Content Placeholder 2"/>
          <p:cNvSpPr txBox="1">
            <a:spLocks/>
          </p:cNvSpPr>
          <p:nvPr/>
        </p:nvSpPr>
        <p:spPr>
          <a:xfrm>
            <a:off x="217878" y="762000"/>
            <a:ext cx="8786422" cy="3810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Collector – Once any component sends the trace data arrives to </a:t>
            </a:r>
            <a:r>
              <a:rPr lang="en-US" altLang="en-US" sz="2200" dirty="0" err="1"/>
              <a:t>Zipkin</a:t>
            </a:r>
            <a:r>
              <a:rPr lang="en-US" altLang="en-US" sz="2200" dirty="0"/>
              <a:t> collector daemon, it is validated, stored, and indexed for lookups by the </a:t>
            </a:r>
            <a:r>
              <a:rPr lang="en-US" altLang="en-US" sz="2200" dirty="0" err="1"/>
              <a:t>Zipkin</a:t>
            </a:r>
            <a:r>
              <a:rPr lang="en-US" altLang="en-US" sz="2200" dirty="0"/>
              <a:t> collector.</a:t>
            </a:r>
          </a:p>
          <a:p>
            <a:pPr marL="342900" indent="-342900">
              <a:buFont typeface="Arial" charset="0"/>
              <a:buChar char="•"/>
            </a:pPr>
            <a:r>
              <a:rPr lang="en-US" altLang="en-US" sz="2200" dirty="0"/>
              <a:t>Storage – This module store and index the lookup data in backend. Cassandra, </a:t>
            </a:r>
            <a:r>
              <a:rPr lang="en-US" altLang="en-US" sz="2200" dirty="0" err="1"/>
              <a:t>ElasticSearch</a:t>
            </a:r>
            <a:r>
              <a:rPr lang="en-US" altLang="en-US" sz="2200" dirty="0"/>
              <a:t> and MySQL are supported.</a:t>
            </a:r>
          </a:p>
          <a:p>
            <a:pPr marL="342900" indent="-342900">
              <a:buFont typeface="Arial" charset="0"/>
              <a:buChar char="•"/>
            </a:pPr>
            <a:r>
              <a:rPr lang="en-US" altLang="en-US" sz="2200" dirty="0"/>
              <a:t>Search – This module provides a simple JSON API for finding and retrieving traces stored in backend. The primary consumer of this API is the Web UI.</a:t>
            </a:r>
          </a:p>
          <a:p>
            <a:pPr marL="342900" indent="-342900">
              <a:buFont typeface="Arial" charset="0"/>
              <a:buChar char="•"/>
            </a:pPr>
            <a:r>
              <a:rPr lang="en-US" altLang="en-US" sz="2200" dirty="0"/>
              <a:t>Web UI – A very nice UI interface for viewing traces.</a:t>
            </a:r>
          </a:p>
        </p:txBody>
      </p:sp>
    </p:spTree>
    <p:extLst>
      <p:ext uri="{BB962C8B-B14F-4D97-AF65-F5344CB8AC3E}">
        <p14:creationId xmlns:p14="http://schemas.microsoft.com/office/powerpoint/2010/main" val="1437416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Sleuth</a:t>
            </a:r>
          </a:p>
        </p:txBody>
      </p:sp>
      <p:sp>
        <p:nvSpPr>
          <p:cNvPr id="43010" name="Content Placeholder 2"/>
          <p:cNvSpPr>
            <a:spLocks noGrp="1"/>
          </p:cNvSpPr>
          <p:nvPr>
            <p:ph idx="1"/>
          </p:nvPr>
        </p:nvSpPr>
        <p:spPr>
          <a:xfrm>
            <a:off x="360363" y="732472"/>
            <a:ext cx="8478837" cy="5820728"/>
          </a:xfrm>
        </p:spPr>
        <p:txBody>
          <a:bodyPr>
            <a:noAutofit/>
          </a:bodyPr>
          <a:lstStyle/>
          <a:p>
            <a:pPr marL="342900" indent="-342900">
              <a:buFont typeface="Arial" charset="0"/>
              <a:buChar char="•"/>
            </a:pPr>
            <a:r>
              <a:rPr lang="en-US" altLang="en-US" sz="2200" dirty="0"/>
              <a:t>A tool from Spring cloud family. </a:t>
            </a:r>
          </a:p>
          <a:p>
            <a:pPr marL="342900" indent="-342900">
              <a:buFont typeface="Arial" charset="0"/>
              <a:buChar char="•"/>
            </a:pPr>
            <a:r>
              <a:rPr lang="en-US" altLang="en-US" sz="2200" dirty="0"/>
              <a:t>It is used to generate the trace id, span id and add these information to the service calls in the headers and MDC, so that It can be used by tools like </a:t>
            </a:r>
            <a:r>
              <a:rPr lang="en-US" altLang="en-US" sz="2200" dirty="0" err="1"/>
              <a:t>Zipkin</a:t>
            </a:r>
            <a:r>
              <a:rPr lang="en-US" altLang="en-US" sz="2200" dirty="0"/>
              <a:t> and ELK etc. to store, index and process log files. </a:t>
            </a:r>
          </a:p>
          <a:p>
            <a:pPr marL="342900" indent="-342900">
              <a:buFont typeface="Arial" charset="0"/>
              <a:buChar char="•"/>
            </a:pPr>
            <a:r>
              <a:rPr lang="en-US" altLang="en-US" sz="2200" dirty="0"/>
              <a:t>As it is from spring cloud family, once added to the CLASSPATH, it automatically integrated to the common communication channels like </a:t>
            </a:r>
          </a:p>
          <a:p>
            <a:pPr marL="1085850" lvl="1" indent="-342900">
              <a:buFont typeface="Arial" charset="0"/>
              <a:buChar char="•"/>
            </a:pPr>
            <a:r>
              <a:rPr lang="en-US" altLang="en-US" sz="2200" dirty="0"/>
              <a:t>requests made with the </a:t>
            </a:r>
            <a:r>
              <a:rPr lang="en-US" altLang="en-US" sz="2200" dirty="0" err="1"/>
              <a:t>RestTemplate</a:t>
            </a:r>
            <a:r>
              <a:rPr lang="en-US" altLang="en-US" sz="2200" dirty="0"/>
              <a:t> etc.</a:t>
            </a:r>
          </a:p>
          <a:p>
            <a:pPr marL="1085850" lvl="1" indent="-342900">
              <a:buFont typeface="Arial" charset="0"/>
              <a:buChar char="•"/>
            </a:pPr>
            <a:r>
              <a:rPr lang="en-US" altLang="en-US" sz="2200" dirty="0"/>
              <a:t>requests that pass through a Netflix </a:t>
            </a:r>
            <a:r>
              <a:rPr lang="en-US" altLang="en-US" sz="2200" dirty="0" err="1"/>
              <a:t>Zuul</a:t>
            </a:r>
            <a:r>
              <a:rPr lang="en-US" altLang="en-US" sz="2200" dirty="0"/>
              <a:t> </a:t>
            </a:r>
            <a:r>
              <a:rPr lang="en-US" altLang="en-US" sz="2200" dirty="0" err="1"/>
              <a:t>microproxy</a:t>
            </a:r>
            <a:endParaRPr lang="en-US" altLang="en-US" sz="2200" dirty="0"/>
          </a:p>
          <a:p>
            <a:pPr marL="1085850" lvl="1" indent="-342900">
              <a:buFont typeface="Arial" charset="0"/>
              <a:buChar char="•"/>
            </a:pPr>
            <a:r>
              <a:rPr lang="en-US" altLang="en-US" sz="2200" dirty="0"/>
              <a:t>HTTP headers received at Spring MVC controllers</a:t>
            </a:r>
          </a:p>
          <a:p>
            <a:pPr marL="1085850" lvl="1" indent="-342900">
              <a:buFont typeface="Arial" charset="0"/>
              <a:buChar char="•"/>
            </a:pPr>
            <a:r>
              <a:rPr lang="en-US" altLang="en-US" sz="2200" dirty="0"/>
              <a:t>requests over messaging technologies like Apache Kafka or </a:t>
            </a:r>
            <a:r>
              <a:rPr lang="en-US" altLang="en-US" sz="2200" dirty="0" err="1"/>
              <a:t>RabbitMQ</a:t>
            </a:r>
            <a:r>
              <a:rPr lang="en-US" altLang="en-US" sz="2200" dirty="0"/>
              <a:t> </a:t>
            </a:r>
            <a:r>
              <a:rPr lang="en-US" altLang="en-US" sz="2200" dirty="0" err="1"/>
              <a:t>etc</a:t>
            </a:r>
            <a:endParaRPr lang="en-US" altLang="en-US" sz="2200" dirty="0"/>
          </a:p>
          <a:p>
            <a:pPr marL="342900" indent="-342900">
              <a:buFont typeface="Arial" charset="0"/>
              <a:buChar char="•"/>
            </a:pPr>
            <a:r>
              <a:rPr lang="en-US" sz="2400" dirty="0"/>
              <a:t>By default Sleuth assumes your </a:t>
            </a:r>
            <a:r>
              <a:rPr lang="en-US" sz="2400" dirty="0" err="1"/>
              <a:t>Zipkin</a:t>
            </a:r>
            <a:r>
              <a:rPr lang="en-US" sz="2400" dirty="0"/>
              <a:t> server is running at http://localhost:9411. The location can be configured by setting </a:t>
            </a:r>
            <a:r>
              <a:rPr lang="en-US" sz="2400" dirty="0" err="1"/>
              <a:t>spring.zipkin.baseUrl</a:t>
            </a:r>
            <a:r>
              <a:rPr lang="en-US" sz="2400" dirty="0"/>
              <a:t> in your application properties</a:t>
            </a:r>
            <a:endParaRPr lang="en-US" altLang="en-US" sz="2200" dirty="0"/>
          </a:p>
        </p:txBody>
      </p:sp>
    </p:spTree>
    <p:extLst>
      <p:ext uri="{BB962C8B-B14F-4D97-AF65-F5344CB8AC3E}">
        <p14:creationId xmlns:p14="http://schemas.microsoft.com/office/powerpoint/2010/main" val="20604138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Sleuth Sampling</a:t>
            </a:r>
          </a:p>
        </p:txBody>
      </p:sp>
      <p:sp>
        <p:nvSpPr>
          <p:cNvPr id="43010" name="Content Placeholder 2"/>
          <p:cNvSpPr>
            <a:spLocks noGrp="1"/>
          </p:cNvSpPr>
          <p:nvPr>
            <p:ph idx="1"/>
          </p:nvPr>
        </p:nvSpPr>
        <p:spPr>
          <a:xfrm>
            <a:off x="360363" y="732472"/>
            <a:ext cx="8478837" cy="5820728"/>
          </a:xfrm>
        </p:spPr>
        <p:txBody>
          <a:bodyPr>
            <a:noAutofit/>
          </a:bodyPr>
          <a:lstStyle/>
          <a:p>
            <a:pPr marL="342900" indent="-342900">
              <a:buFont typeface="Arial" charset="0"/>
              <a:buChar char="•"/>
            </a:pPr>
            <a:r>
              <a:rPr lang="en-US" sz="2000" dirty="0"/>
              <a:t>Sampling only applies to tracing </a:t>
            </a:r>
            <a:r>
              <a:rPr lang="en-US" sz="2000" dirty="0" err="1"/>
              <a:t>backends</a:t>
            </a:r>
            <a:r>
              <a:rPr lang="en-US" sz="2000" dirty="0"/>
              <a:t>, such as </a:t>
            </a:r>
            <a:r>
              <a:rPr lang="en-US" sz="2000" dirty="0" err="1"/>
              <a:t>Zipkin</a:t>
            </a:r>
            <a:r>
              <a:rPr lang="en-US" sz="2000" dirty="0"/>
              <a:t>. </a:t>
            </a:r>
          </a:p>
          <a:p>
            <a:pPr marL="342900" indent="-342900">
              <a:buFont typeface="Arial" charset="0"/>
              <a:buChar char="•"/>
            </a:pPr>
            <a:r>
              <a:rPr lang="en-US" sz="2000" dirty="0"/>
              <a:t>Trace IDs appear in logs regardless of sample rate. </a:t>
            </a:r>
          </a:p>
          <a:p>
            <a:pPr marL="342900" indent="-342900">
              <a:buFont typeface="Arial" charset="0"/>
              <a:buChar char="•"/>
            </a:pPr>
            <a:r>
              <a:rPr lang="en-US" sz="2000" dirty="0"/>
              <a:t>Sampling is a way to prevent overloading the system, by consistently tracing some, but not all requests.</a:t>
            </a:r>
          </a:p>
          <a:p>
            <a:pPr marL="342900" indent="-342900">
              <a:buFont typeface="Arial" charset="0"/>
              <a:buChar char="•"/>
            </a:pPr>
            <a:r>
              <a:rPr lang="en-US" sz="2000" dirty="0"/>
              <a:t>The default rate of 10 traces per second is controlled by the </a:t>
            </a:r>
            <a:r>
              <a:rPr lang="en-US" sz="2000" dirty="0" err="1"/>
              <a:t>spring.sleuth.sampler.rate</a:t>
            </a:r>
            <a:r>
              <a:rPr lang="en-US" sz="2000" dirty="0"/>
              <a:t> property</a:t>
            </a:r>
          </a:p>
          <a:p>
            <a:pPr marL="342900" indent="-342900">
              <a:buFont typeface="Arial" charset="0"/>
              <a:buChar char="•"/>
            </a:pPr>
            <a:r>
              <a:rPr lang="en-US" sz="2000" dirty="0"/>
              <a:t>We need to tell our application how often we want to sample our logs to be exported to </a:t>
            </a:r>
            <a:r>
              <a:rPr lang="en-US" sz="2000" dirty="0" err="1"/>
              <a:t>Zipkin</a:t>
            </a:r>
            <a:endParaRPr lang="en-US" sz="2000" dirty="0"/>
          </a:p>
          <a:p>
            <a:pPr marL="342900" indent="-342900">
              <a:buFont typeface="Arial" charset="0"/>
              <a:buChar char="•"/>
            </a:pPr>
            <a:r>
              <a:rPr lang="en-US" altLang="en-US" sz="2000" dirty="0"/>
              <a:t>If you add the </a:t>
            </a:r>
            <a:r>
              <a:rPr lang="en-US" altLang="en-US" sz="2000" dirty="0" err="1"/>
              <a:t>AlwaysSampler</a:t>
            </a:r>
            <a:r>
              <a:rPr lang="en-US" altLang="en-US" sz="2000" dirty="0"/>
              <a:t> Bean, then automatically Spring Sleuth </a:t>
            </a:r>
            <a:r>
              <a:rPr lang="en-US" altLang="en-US" sz="2000" dirty="0" err="1"/>
              <a:t>Zipkin</a:t>
            </a:r>
            <a:r>
              <a:rPr lang="en-US" altLang="en-US" sz="2000" dirty="0"/>
              <a:t> Export option will change from false to true.</a:t>
            </a:r>
          </a:p>
        </p:txBody>
      </p:sp>
      <p:sp>
        <p:nvSpPr>
          <p:cNvPr id="3" name="Rectangle 2"/>
          <p:cNvSpPr/>
          <p:nvPr/>
        </p:nvSpPr>
        <p:spPr>
          <a:xfrm>
            <a:off x="2133600" y="4876800"/>
            <a:ext cx="4572000" cy="1477328"/>
          </a:xfrm>
          <a:prstGeom prst="rect">
            <a:avLst/>
          </a:prstGeom>
        </p:spPr>
        <p:txBody>
          <a:bodyPr>
            <a:spAutoFit/>
          </a:bodyPr>
          <a:lstStyle/>
          <a:p>
            <a:r>
              <a:rPr lang="en-US" dirty="0">
                <a:solidFill>
                  <a:srgbClr val="555555"/>
                </a:solidFill>
                <a:latin typeface="Courier New" charset="0"/>
              </a:rPr>
              <a:t>@Bean</a:t>
            </a:r>
            <a:r>
              <a:rPr lang="en-US" dirty="0">
                <a:solidFill>
                  <a:srgbClr val="000000"/>
                </a:solidFill>
                <a:latin typeface="Courier New" charset="0"/>
              </a:rPr>
              <a:t> </a:t>
            </a:r>
          </a:p>
          <a:p>
            <a:r>
              <a:rPr lang="en-US" dirty="0">
                <a:solidFill>
                  <a:srgbClr val="770088"/>
                </a:solidFill>
                <a:latin typeface="Courier New" charset="0"/>
              </a:rPr>
              <a:t>public</a:t>
            </a:r>
            <a:r>
              <a:rPr lang="en-US" dirty="0">
                <a:solidFill>
                  <a:srgbClr val="000000"/>
                </a:solidFill>
                <a:latin typeface="Courier New" charset="0"/>
              </a:rPr>
              <a:t> </a:t>
            </a:r>
            <a:r>
              <a:rPr lang="en-US" dirty="0" err="1">
                <a:solidFill>
                  <a:srgbClr val="000000"/>
                </a:solidFill>
                <a:latin typeface="Courier New" charset="0"/>
              </a:rPr>
              <a:t>AlwaysSampler</a:t>
            </a:r>
            <a:r>
              <a:rPr lang="en-US" dirty="0">
                <a:solidFill>
                  <a:srgbClr val="000000"/>
                </a:solidFill>
                <a:latin typeface="Courier New" charset="0"/>
              </a:rPr>
              <a:t> </a:t>
            </a:r>
            <a:r>
              <a:rPr lang="en-US" dirty="0" err="1">
                <a:solidFill>
                  <a:srgbClr val="0000FF"/>
                </a:solidFill>
                <a:latin typeface="Courier New" charset="0"/>
              </a:rPr>
              <a:t>defaultSampler</a:t>
            </a:r>
            <a:r>
              <a:rPr lang="en-US" dirty="0">
                <a:solidFill>
                  <a:srgbClr val="000000"/>
                </a:solidFill>
                <a:latin typeface="Courier New" charset="0"/>
              </a:rPr>
              <a:t>() { </a:t>
            </a:r>
          </a:p>
          <a:p>
            <a:r>
              <a:rPr lang="en-US" dirty="0">
                <a:solidFill>
                  <a:srgbClr val="770088"/>
                </a:solidFill>
                <a:latin typeface="Courier New" charset="0"/>
              </a:rPr>
              <a:t>return</a:t>
            </a:r>
            <a:r>
              <a:rPr lang="en-US" dirty="0">
                <a:solidFill>
                  <a:srgbClr val="000000"/>
                </a:solidFill>
                <a:latin typeface="Courier New" charset="0"/>
              </a:rPr>
              <a:t> </a:t>
            </a:r>
            <a:r>
              <a:rPr lang="en-US" dirty="0">
                <a:solidFill>
                  <a:srgbClr val="770088"/>
                </a:solidFill>
                <a:latin typeface="Courier New" charset="0"/>
              </a:rPr>
              <a:t>new</a:t>
            </a:r>
            <a:r>
              <a:rPr lang="en-US" dirty="0">
                <a:solidFill>
                  <a:srgbClr val="000000"/>
                </a:solidFill>
                <a:latin typeface="Courier New" charset="0"/>
              </a:rPr>
              <a:t> </a:t>
            </a:r>
            <a:r>
              <a:rPr lang="en-US" dirty="0" err="1">
                <a:solidFill>
                  <a:srgbClr val="000000"/>
                </a:solidFill>
                <a:latin typeface="Courier New" charset="0"/>
              </a:rPr>
              <a:t>AlwaysSampler</a:t>
            </a:r>
            <a:r>
              <a:rPr lang="en-US" dirty="0">
                <a:solidFill>
                  <a:srgbClr val="000000"/>
                </a:solidFill>
                <a:latin typeface="Courier New" charset="0"/>
              </a:rPr>
              <a:t>(); </a:t>
            </a:r>
          </a:p>
          <a:p>
            <a:r>
              <a:rPr lang="en-US" dirty="0">
                <a:solidFill>
                  <a:srgbClr val="000000"/>
                </a:solidFill>
                <a:latin typeface="Courier New" charset="0"/>
              </a:rPr>
              <a:t>}</a:t>
            </a:r>
            <a:endParaRPr lang="en-US" b="0" i="0" dirty="0">
              <a:solidFill>
                <a:srgbClr val="000000"/>
              </a:solidFill>
              <a:effectLst/>
              <a:latin typeface="Courier New" charset="0"/>
            </a:endParaRPr>
          </a:p>
        </p:txBody>
      </p:sp>
    </p:spTree>
    <p:extLst>
      <p:ext uri="{BB962C8B-B14F-4D97-AF65-F5344CB8AC3E}">
        <p14:creationId xmlns:p14="http://schemas.microsoft.com/office/powerpoint/2010/main" val="12464782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0"/>
            <a:ext cx="8820150" cy="554038"/>
          </a:xfrm>
        </p:spPr>
        <p:txBody>
          <a:bodyPr>
            <a:normAutofit/>
          </a:bodyPr>
          <a:lstStyle/>
          <a:p>
            <a:pPr>
              <a:defRPr/>
            </a:pPr>
            <a:r>
              <a:rPr lang="en-US" dirty="0"/>
              <a:t>Sleuth</a:t>
            </a:r>
          </a:p>
        </p:txBody>
      </p:sp>
      <p:pic>
        <p:nvPicPr>
          <p:cNvPr id="1026" name="Picture 2" descr="pring Cloud Zipkin Tutoria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150" y="1752600"/>
            <a:ext cx="8197850" cy="186433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81000" y="609600"/>
            <a:ext cx="8229600" cy="1323439"/>
          </a:xfrm>
          <a:prstGeom prst="rect">
            <a:avLst/>
          </a:prstGeom>
        </p:spPr>
        <p:txBody>
          <a:bodyPr wrap="square">
            <a:spAutoFit/>
          </a:bodyPr>
          <a:lstStyle/>
          <a:p>
            <a:pPr marL="342900" indent="-342900">
              <a:buFont typeface="Arial" charset="0"/>
              <a:buChar char="•"/>
            </a:pPr>
            <a:r>
              <a:rPr lang="en-US" sz="2000" dirty="0">
                <a:solidFill>
                  <a:srgbClr val="333333"/>
                </a:solidFill>
                <a:latin typeface="Calibri" charset="0"/>
                <a:ea typeface="Calibri" charset="0"/>
                <a:cs typeface="Calibri" charset="0"/>
              </a:rPr>
              <a:t>Using Spring Cloud Sleuth we will be adding a unique token to all requests. </a:t>
            </a:r>
          </a:p>
          <a:p>
            <a:pPr marL="342900" indent="-342900">
              <a:buFont typeface="Arial" charset="0"/>
              <a:buChar char="•"/>
            </a:pPr>
            <a:r>
              <a:rPr lang="en-US" sz="2000" dirty="0">
                <a:solidFill>
                  <a:srgbClr val="333333"/>
                </a:solidFill>
                <a:latin typeface="Calibri" charset="0"/>
                <a:ea typeface="Calibri" charset="0"/>
                <a:cs typeface="Calibri" charset="0"/>
              </a:rPr>
              <a:t>Spring Cloud Sleuth is used to generate and attach the trace id, span id to the logs so that these can then be used by tools like </a:t>
            </a:r>
            <a:r>
              <a:rPr lang="en-US" sz="2000" dirty="0" err="1">
                <a:solidFill>
                  <a:srgbClr val="333333"/>
                </a:solidFill>
                <a:latin typeface="Calibri" charset="0"/>
                <a:ea typeface="Calibri" charset="0"/>
                <a:cs typeface="Calibri" charset="0"/>
              </a:rPr>
              <a:t>Zipkin</a:t>
            </a:r>
            <a:r>
              <a:rPr lang="en-US" sz="2000" dirty="0">
                <a:solidFill>
                  <a:srgbClr val="333333"/>
                </a:solidFill>
                <a:latin typeface="Calibri" charset="0"/>
                <a:ea typeface="Calibri" charset="0"/>
                <a:cs typeface="Calibri" charset="0"/>
              </a:rPr>
              <a:t> and ELK for storage and analysis</a:t>
            </a:r>
            <a:endParaRPr lang="en-US" sz="2000" dirty="0">
              <a:latin typeface="Calibri" charset="0"/>
              <a:ea typeface="Calibri" charset="0"/>
              <a:cs typeface="Calibri" charset="0"/>
            </a:endParaRPr>
          </a:p>
        </p:txBody>
      </p:sp>
      <p:pic>
        <p:nvPicPr>
          <p:cNvPr id="1028" name="Picture 4" descr="pring Cloud Sleuth Token"/>
          <p:cNvPicPr>
            <a:picLocks noChangeAspect="1" noChangeArrowheads="1"/>
          </p:cNvPicPr>
          <p:nvPr/>
        </p:nvPicPr>
        <p:blipFill rotWithShape="1">
          <a:blip r:embed="rId4">
            <a:extLst>
              <a:ext uri="{28A0092B-C50C-407E-A947-70E740481C1C}">
                <a14:useLocalDpi xmlns:a14="http://schemas.microsoft.com/office/drawing/2010/main" val="0"/>
              </a:ext>
            </a:extLst>
          </a:blip>
          <a:srcRect t="6385"/>
          <a:stretch/>
        </p:blipFill>
        <p:spPr bwMode="auto">
          <a:xfrm>
            <a:off x="565150" y="3512590"/>
            <a:ext cx="8197850" cy="31930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12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a:bodyPr>
          <a:lstStyle/>
          <a:p>
            <a:pPr algn="ctr"/>
            <a:r>
              <a:rPr lang="en-US" b="1" dirty="0"/>
              <a:t>Gateway</a:t>
            </a:r>
            <a:endParaRPr lang="en-IN" b="1" dirty="0"/>
          </a:p>
        </p:txBody>
      </p:sp>
    </p:spTree>
    <p:extLst>
      <p:ext uri="{BB962C8B-B14F-4D97-AF65-F5344CB8AC3E}">
        <p14:creationId xmlns:p14="http://schemas.microsoft.com/office/powerpoint/2010/main" val="3692653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Demo</a:t>
            </a:r>
          </a:p>
        </p:txBody>
      </p:sp>
      <p:sp>
        <p:nvSpPr>
          <p:cNvPr id="43010" name="Content Placeholder 2"/>
          <p:cNvSpPr>
            <a:spLocks noGrp="1"/>
          </p:cNvSpPr>
          <p:nvPr>
            <p:ph idx="1"/>
          </p:nvPr>
        </p:nvSpPr>
        <p:spPr>
          <a:xfrm>
            <a:off x="360363" y="732472"/>
            <a:ext cx="8478837" cy="867728"/>
          </a:xfrm>
        </p:spPr>
        <p:txBody>
          <a:bodyPr>
            <a:noAutofit/>
          </a:bodyPr>
          <a:lstStyle/>
          <a:p>
            <a:pPr marL="342900" indent="-342900">
              <a:buFont typeface="Arial" charset="0"/>
              <a:buChar char="•"/>
            </a:pPr>
            <a:r>
              <a:rPr lang="en-US" altLang="en-US" sz="2200" dirty="0"/>
              <a:t>Create 3 </a:t>
            </a:r>
            <a:r>
              <a:rPr lang="en-US" altLang="en-US" sz="2200" dirty="0" err="1"/>
              <a:t>microservices</a:t>
            </a:r>
            <a:r>
              <a:rPr lang="en-US" altLang="en-US" sz="2200" dirty="0"/>
              <a:t> with sleuth and </a:t>
            </a:r>
            <a:r>
              <a:rPr lang="en-US" altLang="en-US" sz="2200" dirty="0" err="1"/>
              <a:t>zipkin</a:t>
            </a:r>
            <a:r>
              <a:rPr lang="en-US" altLang="en-US" sz="2200" dirty="0"/>
              <a:t> as dependency.</a:t>
            </a:r>
          </a:p>
          <a:p>
            <a:pPr marL="342900" indent="-342900">
              <a:buFont typeface="Arial" charset="0"/>
              <a:buChar char="•"/>
            </a:pPr>
            <a:r>
              <a:rPr lang="en-US" altLang="en-US" sz="2200" dirty="0"/>
              <a:t>MS1 </a:t>
            </a:r>
            <a:r>
              <a:rPr lang="mr-IN" altLang="en-US" sz="2200" dirty="0"/>
              <a:t>–</a:t>
            </a:r>
            <a:r>
              <a:rPr lang="en-US" altLang="en-US" sz="2200" dirty="0"/>
              <a:t> 8081, MS2 </a:t>
            </a:r>
            <a:r>
              <a:rPr lang="mr-IN" altLang="en-US" sz="2200" dirty="0"/>
              <a:t>–</a:t>
            </a:r>
            <a:r>
              <a:rPr lang="en-US" altLang="en-US" sz="2200" dirty="0"/>
              <a:t> 8082, MS3 </a:t>
            </a:r>
            <a:r>
              <a:rPr lang="mr-IN" altLang="en-US" sz="2200" dirty="0"/>
              <a:t>–</a:t>
            </a:r>
            <a:r>
              <a:rPr lang="en-US" altLang="en-US" sz="2200" dirty="0"/>
              <a:t> 8083 and MS1 calls MS2, MS2 calls MS3</a:t>
            </a:r>
          </a:p>
          <a:p>
            <a:pPr marL="342900" indent="-342900">
              <a:buFont typeface="Arial" charset="0"/>
              <a:buChar char="•"/>
            </a:pPr>
            <a:r>
              <a:rPr lang="en-US" altLang="en-US" sz="2200" dirty="0"/>
              <a:t>Give each </a:t>
            </a:r>
            <a:r>
              <a:rPr lang="en-US" altLang="en-US" sz="2200" dirty="0" err="1"/>
              <a:t>microservice</a:t>
            </a:r>
            <a:r>
              <a:rPr lang="en-US" altLang="en-US" sz="2200" dirty="0"/>
              <a:t> a unique application name.</a:t>
            </a:r>
          </a:p>
          <a:p>
            <a:pPr marL="342900" indent="-342900">
              <a:buFont typeface="Arial" charset="0"/>
              <a:buChar char="•"/>
            </a:pPr>
            <a:r>
              <a:rPr lang="en-US" altLang="en-US" sz="2200" dirty="0"/>
              <a:t>Download </a:t>
            </a:r>
            <a:r>
              <a:rPr lang="en-US" altLang="en-US" sz="2200" dirty="0" err="1"/>
              <a:t>zipkin</a:t>
            </a:r>
            <a:r>
              <a:rPr lang="en-US" altLang="en-US" sz="2200" dirty="0"/>
              <a:t> jar : </a:t>
            </a:r>
            <a:br>
              <a:rPr lang="en-US" altLang="en-US" sz="2200" dirty="0"/>
            </a:br>
            <a:r>
              <a:rPr lang="en-US" sz="2000" dirty="0">
                <a:hlinkClick r:id="rId3"/>
              </a:rPr>
              <a:t>https://zipkin.io/pages/quickstart</a:t>
            </a:r>
            <a:br>
              <a:rPr lang="en-US" sz="2000" dirty="0"/>
            </a:br>
            <a:r>
              <a:rPr lang="en-US" sz="2000" dirty="0"/>
              <a:t>https://</a:t>
            </a:r>
            <a:r>
              <a:rPr lang="en-US" sz="2000" dirty="0" err="1"/>
              <a:t>zipkin.io</a:t>
            </a:r>
            <a:r>
              <a:rPr lang="en-US" sz="2000" dirty="0"/>
              <a:t>/pages/</a:t>
            </a:r>
            <a:r>
              <a:rPr lang="en-US" sz="2000" dirty="0" err="1"/>
              <a:t>quickstart</a:t>
            </a:r>
            <a:endParaRPr lang="en-US" sz="2000" dirty="0"/>
          </a:p>
          <a:p>
            <a:pPr marL="342900" indent="-342900">
              <a:buFont typeface="Arial" charset="0"/>
              <a:buChar char="•"/>
            </a:pPr>
            <a:r>
              <a:rPr lang="en-US" altLang="en-US" sz="2000" dirty="0"/>
              <a:t>Run the jar file from command prompt / terminal:</a:t>
            </a:r>
            <a:br>
              <a:rPr lang="en-US" altLang="en-US" sz="2000" dirty="0"/>
            </a:br>
            <a:r>
              <a:rPr lang="en-US" sz="2000" dirty="0"/>
              <a:t> java -jar zipkin-server-2.12.9-exec.jar </a:t>
            </a:r>
          </a:p>
          <a:p>
            <a:pPr marL="342900" indent="-342900">
              <a:buFont typeface="Arial" charset="0"/>
              <a:buChar char="•"/>
            </a:pPr>
            <a:r>
              <a:rPr lang="en-US" altLang="en-US" sz="2000" dirty="0"/>
              <a:t>Open browser and hit localhost:9411/</a:t>
            </a:r>
            <a:r>
              <a:rPr lang="en-US" altLang="en-US" sz="2000" dirty="0" err="1"/>
              <a:t>zipkin</a:t>
            </a:r>
            <a:r>
              <a:rPr lang="en-US" altLang="en-US" sz="2000" dirty="0"/>
              <a:t>, see the </a:t>
            </a:r>
            <a:r>
              <a:rPr lang="en-US" altLang="en-US" sz="2000" dirty="0" err="1"/>
              <a:t>zipkin</a:t>
            </a:r>
            <a:r>
              <a:rPr lang="en-US" altLang="en-US" sz="2000" dirty="0"/>
              <a:t> GUI</a:t>
            </a:r>
          </a:p>
          <a:p>
            <a:pPr marL="342900" indent="-342900">
              <a:buFont typeface="Arial" charset="0"/>
              <a:buChar char="•"/>
            </a:pPr>
            <a:r>
              <a:rPr lang="en-US" altLang="en-US" sz="2000" dirty="0"/>
              <a:t>Start all 3 </a:t>
            </a:r>
            <a:r>
              <a:rPr lang="en-US" altLang="en-US" sz="2000" dirty="0" err="1"/>
              <a:t>microservices</a:t>
            </a:r>
            <a:r>
              <a:rPr lang="en-US" altLang="en-US" sz="2000" dirty="0"/>
              <a:t> and hit MS1 on </a:t>
            </a:r>
            <a:r>
              <a:rPr lang="en-US" altLang="en-US" sz="2000" dirty="0" err="1"/>
              <a:t>url</a:t>
            </a:r>
            <a:r>
              <a:rPr lang="en-US" altLang="en-US" sz="2000" dirty="0"/>
              <a:t>. See the trace on </a:t>
            </a:r>
            <a:r>
              <a:rPr lang="en-US" altLang="en-US" sz="2000" dirty="0" err="1"/>
              <a:t>zipkin</a:t>
            </a:r>
            <a:r>
              <a:rPr lang="en-US" altLang="en-US" sz="2000" dirty="0"/>
              <a:t> GUI</a:t>
            </a:r>
          </a:p>
          <a:p>
            <a:pPr marL="342900" indent="-342900">
              <a:buFont typeface="Arial" charset="0"/>
              <a:buChar char="•"/>
            </a:pPr>
            <a:endParaRPr lang="en-US" altLang="en-US" sz="2000" dirty="0"/>
          </a:p>
          <a:p>
            <a:pPr marL="342900" indent="-342900">
              <a:buFont typeface="Arial" charset="0"/>
              <a:buChar char="•"/>
            </a:pPr>
            <a:endParaRPr lang="en-US" altLang="en-US" sz="2000" dirty="0"/>
          </a:p>
          <a:p>
            <a:pPr marL="342900" indent="-342900">
              <a:buFont typeface="Arial" charset="0"/>
              <a:buChar char="•"/>
            </a:pPr>
            <a:endParaRPr lang="en-US" altLang="en-US" sz="2000" dirty="0"/>
          </a:p>
        </p:txBody>
      </p:sp>
    </p:spTree>
    <p:extLst>
      <p:ext uri="{BB962C8B-B14F-4D97-AF65-F5344CB8AC3E}">
        <p14:creationId xmlns:p14="http://schemas.microsoft.com/office/powerpoint/2010/main" val="19614537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DB</a:t>
            </a:r>
          </a:p>
        </p:txBody>
      </p:sp>
      <p:sp>
        <p:nvSpPr>
          <p:cNvPr id="43010" name="Content Placeholder 2"/>
          <p:cNvSpPr>
            <a:spLocks noGrp="1"/>
          </p:cNvSpPr>
          <p:nvPr>
            <p:ph idx="1"/>
          </p:nvPr>
        </p:nvSpPr>
        <p:spPr>
          <a:xfrm>
            <a:off x="360363" y="732472"/>
            <a:ext cx="8478837" cy="867728"/>
          </a:xfrm>
        </p:spPr>
        <p:txBody>
          <a:bodyPr>
            <a:noAutofit/>
          </a:bodyPr>
          <a:lstStyle/>
          <a:p>
            <a:pPr marL="342900" indent="-342900">
              <a:buFont typeface="Arial" charset="0"/>
              <a:buChar char="•"/>
            </a:pPr>
            <a:r>
              <a:rPr lang="en-IN" sz="2400" dirty="0">
                <a:solidFill>
                  <a:schemeClr val="tx1"/>
                </a:solidFill>
                <a:effectLst/>
              </a:rPr>
              <a:t>-- create the database</a:t>
            </a:r>
            <a:r>
              <a:rPr lang="en-IN" sz="2400" dirty="0">
                <a:solidFill>
                  <a:schemeClr val="tx1"/>
                </a:solidFill>
              </a:rPr>
              <a:t> </a:t>
            </a:r>
            <a:r>
              <a:rPr lang="en-IN" sz="2400" dirty="0">
                <a:solidFill>
                  <a:schemeClr val="tx1"/>
                </a:solidFill>
                <a:effectLst/>
              </a:rPr>
              <a:t>CREATE</a:t>
            </a:r>
            <a:r>
              <a:rPr lang="en-IN" sz="2400" dirty="0">
                <a:solidFill>
                  <a:schemeClr val="tx1"/>
                </a:solidFill>
              </a:rPr>
              <a:t> </a:t>
            </a:r>
            <a:r>
              <a:rPr lang="en-IN" sz="2400" dirty="0">
                <a:solidFill>
                  <a:schemeClr val="tx1"/>
                </a:solidFill>
                <a:effectLst/>
              </a:rPr>
              <a:t>DATABASE</a:t>
            </a:r>
            <a:r>
              <a:rPr lang="en-IN" sz="2400" dirty="0">
                <a:solidFill>
                  <a:schemeClr val="tx1"/>
                </a:solidFill>
              </a:rPr>
              <a:t> </a:t>
            </a:r>
            <a:r>
              <a:rPr lang="en-IN" sz="2400" dirty="0">
                <a:solidFill>
                  <a:schemeClr val="tx1"/>
                </a:solidFill>
                <a:effectLst/>
              </a:rPr>
              <a:t>IF</a:t>
            </a:r>
            <a:r>
              <a:rPr lang="en-IN" sz="2400" dirty="0">
                <a:solidFill>
                  <a:schemeClr val="tx1"/>
                </a:solidFill>
              </a:rPr>
              <a:t> </a:t>
            </a:r>
            <a:r>
              <a:rPr lang="en-IN" sz="2400" dirty="0">
                <a:solidFill>
                  <a:schemeClr val="tx1"/>
                </a:solidFill>
                <a:effectLst/>
              </a:rPr>
              <a:t>NOT</a:t>
            </a:r>
            <a:r>
              <a:rPr lang="en-IN" sz="2400" dirty="0">
                <a:solidFill>
                  <a:schemeClr val="tx1"/>
                </a:solidFill>
              </a:rPr>
              <a:t> </a:t>
            </a:r>
            <a:r>
              <a:rPr lang="en-IN" sz="2400" dirty="0">
                <a:solidFill>
                  <a:schemeClr val="tx1"/>
                </a:solidFill>
                <a:effectLst/>
              </a:rPr>
              <a:t>EXISTS</a:t>
            </a:r>
            <a:r>
              <a:rPr lang="en-IN" sz="2400" dirty="0">
                <a:solidFill>
                  <a:schemeClr val="tx1"/>
                </a:solidFill>
              </a:rPr>
              <a:t> </a:t>
            </a:r>
            <a:r>
              <a:rPr lang="en-IN" sz="2400" dirty="0" err="1">
                <a:solidFill>
                  <a:schemeClr val="tx1"/>
                </a:solidFill>
                <a:effectLst/>
              </a:rPr>
              <a:t>zipkin</a:t>
            </a:r>
            <a:r>
              <a:rPr lang="en-IN" sz="2400" dirty="0">
                <a:solidFill>
                  <a:schemeClr val="tx1"/>
                </a:solidFill>
                <a:effectLst/>
              </a:rPr>
              <a:t>;</a:t>
            </a:r>
            <a:r>
              <a:rPr lang="en-IN" sz="2400" dirty="0">
                <a:solidFill>
                  <a:schemeClr val="tx1"/>
                </a:solidFill>
              </a:rPr>
              <a:t> </a:t>
            </a:r>
            <a:r>
              <a:rPr lang="en-IN" sz="2400" dirty="0">
                <a:solidFill>
                  <a:schemeClr val="tx1"/>
                </a:solidFill>
                <a:effectLst/>
              </a:rPr>
              <a:t>-- create the role</a:t>
            </a:r>
            <a:r>
              <a:rPr lang="en-IN" sz="2400" dirty="0">
                <a:solidFill>
                  <a:schemeClr val="tx1"/>
                </a:solidFill>
              </a:rPr>
              <a:t> </a:t>
            </a:r>
            <a:r>
              <a:rPr lang="en-IN" sz="2400" dirty="0">
                <a:solidFill>
                  <a:schemeClr val="tx1"/>
                </a:solidFill>
                <a:effectLst/>
              </a:rPr>
              <a:t>-- replace 'pass' with a stronger password</a:t>
            </a:r>
            <a:r>
              <a:rPr lang="en-IN" sz="2400" dirty="0">
                <a:solidFill>
                  <a:schemeClr val="tx1"/>
                </a:solidFill>
              </a:rPr>
              <a:t> </a:t>
            </a:r>
            <a:r>
              <a:rPr lang="en-IN" sz="2400" dirty="0">
                <a:solidFill>
                  <a:schemeClr val="tx1"/>
                </a:solidFill>
                <a:effectLst/>
              </a:rPr>
              <a:t>CREATE</a:t>
            </a:r>
            <a:r>
              <a:rPr lang="en-IN" sz="2400" dirty="0">
                <a:solidFill>
                  <a:schemeClr val="tx1"/>
                </a:solidFill>
              </a:rPr>
              <a:t> </a:t>
            </a:r>
            <a:r>
              <a:rPr lang="en-IN" sz="2400" dirty="0">
                <a:solidFill>
                  <a:schemeClr val="tx1"/>
                </a:solidFill>
                <a:effectLst/>
              </a:rPr>
              <a:t>USER</a:t>
            </a:r>
            <a:r>
              <a:rPr lang="en-IN" sz="2400" dirty="0">
                <a:solidFill>
                  <a:schemeClr val="tx1"/>
                </a:solidFill>
              </a:rPr>
              <a:t> </a:t>
            </a:r>
            <a:r>
              <a:rPr lang="en-IN" sz="2400" dirty="0" err="1">
                <a:solidFill>
                  <a:schemeClr val="tx1"/>
                </a:solidFill>
                <a:effectLst/>
              </a:rPr>
              <a:t>zipkin@localhost</a:t>
            </a:r>
            <a:r>
              <a:rPr lang="en-IN" sz="2400" dirty="0">
                <a:solidFill>
                  <a:schemeClr val="tx1"/>
                </a:solidFill>
              </a:rPr>
              <a:t> </a:t>
            </a:r>
            <a:r>
              <a:rPr lang="en-IN" sz="2400" dirty="0">
                <a:solidFill>
                  <a:schemeClr val="tx1"/>
                </a:solidFill>
                <a:effectLst/>
              </a:rPr>
              <a:t>IDENTIFIED</a:t>
            </a:r>
            <a:r>
              <a:rPr lang="en-IN" sz="2400" dirty="0">
                <a:solidFill>
                  <a:schemeClr val="tx1"/>
                </a:solidFill>
              </a:rPr>
              <a:t> </a:t>
            </a:r>
            <a:r>
              <a:rPr lang="en-IN" sz="2400" dirty="0">
                <a:solidFill>
                  <a:schemeClr val="tx1"/>
                </a:solidFill>
                <a:effectLst/>
              </a:rPr>
              <a:t>BY</a:t>
            </a:r>
            <a:r>
              <a:rPr lang="en-IN" sz="2400" dirty="0">
                <a:solidFill>
                  <a:schemeClr val="tx1"/>
                </a:solidFill>
              </a:rPr>
              <a:t> </a:t>
            </a:r>
            <a:r>
              <a:rPr lang="en-IN" sz="2400" dirty="0">
                <a:solidFill>
                  <a:schemeClr val="tx1"/>
                </a:solidFill>
                <a:effectLst/>
              </a:rPr>
              <a:t>pass;</a:t>
            </a:r>
            <a:r>
              <a:rPr lang="en-IN" sz="2400" dirty="0">
                <a:solidFill>
                  <a:schemeClr val="tx1"/>
                </a:solidFill>
              </a:rPr>
              <a:t> </a:t>
            </a:r>
            <a:r>
              <a:rPr lang="en-IN" sz="2400" dirty="0">
                <a:solidFill>
                  <a:schemeClr val="tx1"/>
                </a:solidFill>
                <a:effectLst/>
              </a:rPr>
              <a:t>GRANT</a:t>
            </a:r>
            <a:r>
              <a:rPr lang="en-IN" sz="2400" dirty="0">
                <a:solidFill>
                  <a:schemeClr val="tx1"/>
                </a:solidFill>
              </a:rPr>
              <a:t> </a:t>
            </a:r>
            <a:r>
              <a:rPr lang="en-IN" sz="2400" dirty="0">
                <a:solidFill>
                  <a:schemeClr val="tx1"/>
                </a:solidFill>
                <a:effectLst/>
              </a:rPr>
              <a:t>ALL</a:t>
            </a:r>
            <a:r>
              <a:rPr lang="en-IN" sz="2400" dirty="0">
                <a:solidFill>
                  <a:schemeClr val="tx1"/>
                </a:solidFill>
              </a:rPr>
              <a:t> </a:t>
            </a:r>
            <a:r>
              <a:rPr lang="en-IN" sz="2400" dirty="0">
                <a:solidFill>
                  <a:schemeClr val="tx1"/>
                </a:solidFill>
                <a:effectLst/>
              </a:rPr>
              <a:t>PRIVILEGES</a:t>
            </a:r>
            <a:r>
              <a:rPr lang="en-IN" sz="2400" dirty="0">
                <a:solidFill>
                  <a:schemeClr val="tx1"/>
                </a:solidFill>
              </a:rPr>
              <a:t> </a:t>
            </a:r>
            <a:r>
              <a:rPr lang="en-IN" sz="2400" dirty="0">
                <a:solidFill>
                  <a:schemeClr val="tx1"/>
                </a:solidFill>
                <a:effectLst/>
              </a:rPr>
              <a:t>ON</a:t>
            </a:r>
            <a:r>
              <a:rPr lang="en-IN" sz="2400" dirty="0">
                <a:solidFill>
                  <a:schemeClr val="tx1"/>
                </a:solidFill>
              </a:rPr>
              <a:t> </a:t>
            </a:r>
            <a:r>
              <a:rPr lang="en-IN" sz="2400" dirty="0" err="1">
                <a:solidFill>
                  <a:schemeClr val="tx1"/>
                </a:solidFill>
                <a:effectLst/>
              </a:rPr>
              <a:t>zipkin</a:t>
            </a:r>
            <a:r>
              <a:rPr lang="en-IN" sz="2400" dirty="0">
                <a:solidFill>
                  <a:schemeClr val="tx1"/>
                </a:solidFill>
                <a:effectLst/>
              </a:rPr>
              <a:t>.*</a:t>
            </a:r>
            <a:r>
              <a:rPr lang="en-IN" sz="2400" dirty="0">
                <a:solidFill>
                  <a:schemeClr val="tx1"/>
                </a:solidFill>
              </a:rPr>
              <a:t> </a:t>
            </a:r>
            <a:r>
              <a:rPr lang="en-IN" sz="2400" dirty="0">
                <a:solidFill>
                  <a:schemeClr val="tx1"/>
                </a:solidFill>
                <a:effectLst/>
              </a:rPr>
              <a:t>TO</a:t>
            </a:r>
            <a:r>
              <a:rPr lang="en-IN" sz="2400" dirty="0">
                <a:solidFill>
                  <a:schemeClr val="tx1"/>
                </a:solidFill>
              </a:rPr>
              <a:t> </a:t>
            </a:r>
            <a:r>
              <a:rPr lang="en-IN" sz="2400" dirty="0" err="1">
                <a:solidFill>
                  <a:schemeClr val="tx1"/>
                </a:solidFill>
                <a:effectLst/>
              </a:rPr>
              <a:t>zipkin@localhost</a:t>
            </a:r>
            <a:r>
              <a:rPr lang="en-IN" sz="2400" dirty="0">
                <a:solidFill>
                  <a:schemeClr val="tx1"/>
                </a:solidFill>
                <a:effectLst/>
              </a:rPr>
              <a:t>;</a:t>
            </a:r>
            <a:r>
              <a:rPr lang="en-IN" sz="2400" dirty="0">
                <a:solidFill>
                  <a:schemeClr val="tx1"/>
                </a:solidFill>
              </a:rPr>
              <a:t> </a:t>
            </a:r>
            <a:r>
              <a:rPr lang="en-IN" sz="2400" dirty="0">
                <a:solidFill>
                  <a:schemeClr val="tx1"/>
                </a:solidFill>
                <a:effectLst/>
              </a:rPr>
              <a:t>SHOW</a:t>
            </a:r>
            <a:r>
              <a:rPr lang="en-IN" sz="2400" dirty="0">
                <a:solidFill>
                  <a:schemeClr val="tx1"/>
                </a:solidFill>
              </a:rPr>
              <a:t> </a:t>
            </a:r>
            <a:r>
              <a:rPr lang="en-IN" sz="2400" dirty="0">
                <a:solidFill>
                  <a:schemeClr val="tx1"/>
                </a:solidFill>
                <a:effectLst/>
              </a:rPr>
              <a:t>GRANTS</a:t>
            </a:r>
            <a:r>
              <a:rPr lang="en-IN" sz="2400" dirty="0">
                <a:solidFill>
                  <a:schemeClr val="tx1"/>
                </a:solidFill>
              </a:rPr>
              <a:t> </a:t>
            </a:r>
            <a:r>
              <a:rPr lang="en-IN" sz="2400" dirty="0">
                <a:solidFill>
                  <a:schemeClr val="tx1"/>
                </a:solidFill>
                <a:effectLst/>
              </a:rPr>
              <a:t>FOR</a:t>
            </a:r>
            <a:r>
              <a:rPr lang="en-IN" sz="2400" dirty="0">
                <a:solidFill>
                  <a:schemeClr val="tx1"/>
                </a:solidFill>
              </a:rPr>
              <a:t> </a:t>
            </a:r>
            <a:r>
              <a:rPr lang="en-IN" sz="2400" dirty="0" err="1">
                <a:solidFill>
                  <a:schemeClr val="tx1"/>
                </a:solidFill>
                <a:effectLst/>
              </a:rPr>
              <a:t>zipkin@localhost</a:t>
            </a:r>
            <a:r>
              <a:rPr lang="en-IN" sz="2400" dirty="0">
                <a:solidFill>
                  <a:schemeClr val="tx1"/>
                </a:solidFill>
                <a:effectLst/>
              </a:rPr>
              <a:t>;</a:t>
            </a:r>
          </a:p>
          <a:p>
            <a:pPr marL="342900" indent="-342900">
              <a:buFont typeface="Arial" charset="0"/>
              <a:buChar char="•"/>
            </a:pPr>
            <a:endParaRPr lang="en-IN" altLang="en-US" sz="2400" dirty="0">
              <a:solidFill>
                <a:schemeClr val="tx1"/>
              </a:solidFill>
            </a:endParaRPr>
          </a:p>
          <a:p>
            <a:pPr marL="342900" indent="-342900">
              <a:buFont typeface="Arial" charset="0"/>
              <a:buChar char="•"/>
            </a:pPr>
            <a:r>
              <a:rPr lang="en-IN" altLang="en-US" sz="2400" dirty="0">
                <a:solidFill>
                  <a:schemeClr val="tx1"/>
                </a:solidFill>
                <a:hlinkClick r:id="rId3"/>
              </a:rPr>
              <a:t>https://codebunk.com/b/1511100578194/</a:t>
            </a:r>
            <a:endParaRPr lang="en-IN" altLang="en-US" sz="2400" dirty="0">
              <a:solidFill>
                <a:schemeClr val="tx1"/>
              </a:solidFill>
            </a:endParaRPr>
          </a:p>
          <a:p>
            <a:pPr marL="342900" indent="-342900">
              <a:buFont typeface="Arial" charset="0"/>
              <a:buChar char="•"/>
            </a:pPr>
            <a:endParaRPr lang="en-IN" altLang="en-US" sz="2400" dirty="0">
              <a:solidFill>
                <a:schemeClr val="tx1"/>
              </a:solidFill>
            </a:endParaRPr>
          </a:p>
          <a:p>
            <a:pPr marL="342900" indent="-342900">
              <a:buFont typeface="Arial" charset="0"/>
              <a:buChar char="•"/>
            </a:pPr>
            <a:endParaRPr lang="en-IN" altLang="en-US" sz="2400" dirty="0">
              <a:solidFill>
                <a:schemeClr val="tx1"/>
              </a:solidFill>
            </a:endParaRPr>
          </a:p>
          <a:p>
            <a:pPr marL="342900" indent="-342900">
              <a:buFont typeface="Arial" charset="0"/>
              <a:buChar char="•"/>
            </a:pPr>
            <a:r>
              <a:rPr lang="en-US" altLang="en-US" sz="2000" dirty="0">
                <a:solidFill>
                  <a:schemeClr val="tx1"/>
                </a:solidFill>
              </a:rPr>
              <a:t>STORAGE_TYPE=</a:t>
            </a:r>
            <a:r>
              <a:rPr lang="en-US" altLang="en-US" sz="2000" dirty="0" err="1">
                <a:solidFill>
                  <a:schemeClr val="tx1"/>
                </a:solidFill>
              </a:rPr>
              <a:t>mysql</a:t>
            </a:r>
            <a:r>
              <a:rPr lang="en-US" altLang="en-US" sz="2000" dirty="0">
                <a:solidFill>
                  <a:schemeClr val="tx1"/>
                </a:solidFill>
              </a:rPr>
              <a:t> MYSQL_USER=</a:t>
            </a:r>
            <a:r>
              <a:rPr lang="en-US" altLang="en-US" sz="2000" dirty="0" err="1">
                <a:solidFill>
                  <a:schemeClr val="tx1"/>
                </a:solidFill>
              </a:rPr>
              <a:t>zipkin</a:t>
            </a:r>
            <a:r>
              <a:rPr lang="en-US" altLang="en-US" sz="2000" dirty="0">
                <a:solidFill>
                  <a:schemeClr val="tx1"/>
                </a:solidFill>
              </a:rPr>
              <a:t> MYSQL_PASS=pass java -jar zipkin-server-2.23.19-exec.jar</a:t>
            </a:r>
          </a:p>
        </p:txBody>
      </p:sp>
    </p:spTree>
    <p:extLst>
      <p:ext uri="{BB962C8B-B14F-4D97-AF65-F5344CB8AC3E}">
        <p14:creationId xmlns:p14="http://schemas.microsoft.com/office/powerpoint/2010/main" val="12654734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a:bodyPr>
          <a:lstStyle/>
          <a:p>
            <a:pPr algn="ctr"/>
            <a:r>
              <a:rPr lang="en-US" b="1" dirty="0"/>
              <a:t>Vault</a:t>
            </a:r>
            <a:endParaRPr lang="en-IN" b="1" dirty="0"/>
          </a:p>
        </p:txBody>
      </p:sp>
    </p:spTree>
    <p:extLst>
      <p:ext uri="{BB962C8B-B14F-4D97-AF65-F5344CB8AC3E}">
        <p14:creationId xmlns:p14="http://schemas.microsoft.com/office/powerpoint/2010/main" val="4227003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as </a:t>
            </a:r>
            <a:r>
              <a:rPr lang="en-US" dirty="0" err="1"/>
              <a:t>BackEnd</a:t>
            </a:r>
            <a:endParaRPr lang="en-US" dirty="0"/>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sz="2400" dirty="0"/>
              <a:t>Ties to solve: sensitive information management.</a:t>
            </a:r>
          </a:p>
          <a:p>
            <a:pPr marL="342900" indent="-342900">
              <a:buFont typeface="Arial" charset="0"/>
              <a:buChar char="•"/>
            </a:pPr>
            <a:r>
              <a:rPr lang="en-US" altLang="en-US" sz="2200" dirty="0"/>
              <a:t>“Managing” in this context means that Vault controls all aspects of a sensitive piece of information: its generation, storage, usage and, last but not least, its revocation.</a:t>
            </a:r>
          </a:p>
          <a:p>
            <a:pPr marL="342900" indent="-342900">
              <a:buFont typeface="Arial" charset="0"/>
              <a:buChar char="•"/>
            </a:pPr>
            <a:r>
              <a:rPr lang="en-US" altLang="en-US" sz="2200" dirty="0" err="1"/>
              <a:t>HashiCorp</a:t>
            </a:r>
            <a:r>
              <a:rPr lang="en-US" altLang="en-US" sz="2200" dirty="0"/>
              <a:t> vault secures, stores and tightly controls access to tokens, passwords, certificates, API keys and other secrets.</a:t>
            </a:r>
          </a:p>
          <a:p>
            <a:pPr marL="342900" indent="-342900">
              <a:buFont typeface="Arial" charset="0"/>
              <a:buChar char="•"/>
            </a:pPr>
            <a:r>
              <a:rPr lang="en-US" altLang="en-US" sz="2200" dirty="0"/>
              <a:t>Spring cloud vault can manage static and dynamic secrets such as username/password for remote applications/resources and provide credentials for external services such as MySQL, PostgreSQL, Apache Cassandra, </a:t>
            </a:r>
            <a:r>
              <a:rPr lang="en-US" altLang="en-US" sz="2200" dirty="0" err="1"/>
              <a:t>MongoDB</a:t>
            </a:r>
            <a:r>
              <a:rPr lang="en-US" altLang="en-US" sz="2200" dirty="0"/>
              <a:t>, Consul, AWS, etc.</a:t>
            </a:r>
          </a:p>
        </p:txBody>
      </p:sp>
      <p:sp>
        <p:nvSpPr>
          <p:cNvPr id="3" name="Rectangle 2"/>
          <p:cNvSpPr/>
          <p:nvPr/>
        </p:nvSpPr>
        <p:spPr>
          <a:xfrm>
            <a:off x="2895600" y="5943600"/>
            <a:ext cx="2889445" cy="369332"/>
          </a:xfrm>
          <a:prstGeom prst="rect">
            <a:avLst/>
          </a:prstGeom>
        </p:spPr>
        <p:txBody>
          <a:bodyPr wrap="none">
            <a:spAutoFit/>
          </a:bodyPr>
          <a:lstStyle/>
          <a:p>
            <a:r>
              <a:rPr lang="en-US" dirty="0">
                <a:hlinkClick r:id="rId3"/>
              </a:rPr>
              <a:t>https://www.vaultproject.io/</a:t>
            </a:r>
            <a:endParaRPr lang="en-US" dirty="0"/>
          </a:p>
        </p:txBody>
      </p:sp>
      <p:sp>
        <p:nvSpPr>
          <p:cNvPr id="4" name="Rectangle 3"/>
          <p:cNvSpPr/>
          <p:nvPr/>
        </p:nvSpPr>
        <p:spPr>
          <a:xfrm>
            <a:off x="2667000" y="5421868"/>
            <a:ext cx="3335850" cy="369332"/>
          </a:xfrm>
          <a:prstGeom prst="rect">
            <a:avLst/>
          </a:prstGeom>
        </p:spPr>
        <p:txBody>
          <a:bodyPr wrap="none">
            <a:spAutoFit/>
          </a:bodyPr>
          <a:lstStyle/>
          <a:p>
            <a:r>
              <a:rPr lang="en-US" dirty="0">
                <a:hlinkClick r:id="rId4"/>
              </a:rPr>
              <a:t>https://www.baeldung.com/vault</a:t>
            </a:r>
            <a:endParaRPr lang="en-US" dirty="0"/>
          </a:p>
        </p:txBody>
      </p:sp>
      <p:sp>
        <p:nvSpPr>
          <p:cNvPr id="5" name="Rectangle 4"/>
          <p:cNvSpPr/>
          <p:nvPr/>
        </p:nvSpPr>
        <p:spPr>
          <a:xfrm>
            <a:off x="838200" y="4964668"/>
            <a:ext cx="7620000" cy="369332"/>
          </a:xfrm>
          <a:prstGeom prst="rect">
            <a:avLst/>
          </a:prstGeom>
        </p:spPr>
        <p:txBody>
          <a:bodyPr wrap="square">
            <a:spAutoFit/>
          </a:bodyPr>
          <a:lstStyle/>
          <a:p>
            <a:r>
              <a:rPr lang="en-US" dirty="0">
                <a:hlinkClick r:id="rId5"/>
              </a:rPr>
              <a:t>https://medium.com/@Ankitthakur/spring-boot-spring-vault-e9e973a17036</a:t>
            </a:r>
            <a:endParaRPr lang="en-US" dirty="0"/>
          </a:p>
        </p:txBody>
      </p:sp>
      <p:sp>
        <p:nvSpPr>
          <p:cNvPr id="6" name="Rectangle 5"/>
          <p:cNvSpPr/>
          <p:nvPr/>
        </p:nvSpPr>
        <p:spPr>
          <a:xfrm>
            <a:off x="1693956" y="4419600"/>
            <a:ext cx="6002244" cy="369332"/>
          </a:xfrm>
          <a:prstGeom prst="rect">
            <a:avLst/>
          </a:prstGeom>
        </p:spPr>
        <p:txBody>
          <a:bodyPr wrap="square">
            <a:spAutoFit/>
          </a:bodyPr>
          <a:lstStyle/>
          <a:p>
            <a:r>
              <a:rPr lang="en-US" dirty="0">
                <a:hlinkClick r:id="rId6"/>
              </a:rPr>
              <a:t>https://www.youtube.com/watch?v=VYfl-DpZ5wM</a:t>
            </a:r>
            <a:endParaRPr lang="en-US" dirty="0"/>
          </a:p>
        </p:txBody>
      </p:sp>
    </p:spTree>
    <p:extLst>
      <p:ext uri="{BB962C8B-B14F-4D97-AF65-F5344CB8AC3E}">
        <p14:creationId xmlns:p14="http://schemas.microsoft.com/office/powerpoint/2010/main" val="13271516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Architecture</a:t>
            </a:r>
          </a:p>
        </p:txBody>
      </p:sp>
      <p:sp>
        <p:nvSpPr>
          <p:cNvPr id="43010" name="Content Placeholder 2"/>
          <p:cNvSpPr>
            <a:spLocks noGrp="1"/>
          </p:cNvSpPr>
          <p:nvPr>
            <p:ph idx="1"/>
          </p:nvPr>
        </p:nvSpPr>
        <p:spPr>
          <a:xfrm>
            <a:off x="360363" y="732471"/>
            <a:ext cx="8402637" cy="5515929"/>
          </a:xfrm>
        </p:spPr>
        <p:txBody>
          <a:bodyPr>
            <a:noAutofit/>
          </a:bodyPr>
          <a:lstStyle/>
          <a:p>
            <a:pPr marL="342900" indent="-342900">
              <a:buFont typeface="Arial" charset="0"/>
              <a:buChar char="•"/>
            </a:pPr>
            <a:r>
              <a:rPr lang="en-US" sz="2000" dirty="0"/>
              <a:t>Vaults main components are :</a:t>
            </a:r>
          </a:p>
          <a:p>
            <a:pPr marL="1085850" lvl="1" indent="-342900">
              <a:buFont typeface="Arial" charset="0"/>
              <a:buChar char="•"/>
            </a:pPr>
            <a:r>
              <a:rPr lang="en-US" sz="2000" dirty="0"/>
              <a:t>A persistence backend – storage for all secrets</a:t>
            </a:r>
          </a:p>
          <a:p>
            <a:pPr marL="1085850" lvl="1" indent="-342900">
              <a:buFont typeface="Arial" charset="0"/>
              <a:buChar char="•"/>
            </a:pPr>
            <a:r>
              <a:rPr lang="en-US" sz="2000" dirty="0"/>
              <a:t>An API server which handles client requests and performs operations on secrets</a:t>
            </a:r>
          </a:p>
          <a:p>
            <a:pPr marL="1085850" lvl="1" indent="-342900">
              <a:buFont typeface="Arial" charset="0"/>
              <a:buChar char="•"/>
            </a:pPr>
            <a:r>
              <a:rPr lang="en-US" sz="2000" dirty="0"/>
              <a:t>A number of secret engines, one for each type of supported secret type</a:t>
            </a:r>
          </a:p>
          <a:p>
            <a:pPr marL="342900" indent="-342900">
              <a:buFont typeface="Arial" charset="0"/>
              <a:buChar char="•"/>
            </a:pPr>
            <a:r>
              <a:rPr lang="en-US" sz="2000" dirty="0"/>
              <a:t>By delegating all secret handling to Vault, we can mitigate some security issues:</a:t>
            </a:r>
          </a:p>
          <a:p>
            <a:pPr marL="342900" indent="-342900">
              <a:buFont typeface="Arial" charset="0"/>
              <a:buChar char="•"/>
            </a:pPr>
            <a:r>
              <a:rPr lang="en-US" sz="2000" dirty="0"/>
              <a:t>Our applications don't have to store them anymore – just ask Vault when needed and discard it</a:t>
            </a:r>
          </a:p>
          <a:p>
            <a:pPr marL="342900" indent="-342900">
              <a:buFont typeface="Arial" charset="0"/>
              <a:buChar char="•"/>
            </a:pPr>
            <a:r>
              <a:rPr lang="en-US" sz="2000" dirty="0"/>
              <a:t>We can use short-lived secrets, thus limiting the “window of opportunity” where an attacker can use a stolen secret</a:t>
            </a:r>
          </a:p>
          <a:p>
            <a:pPr marL="342900" indent="-342900">
              <a:buFont typeface="Arial" charset="0"/>
              <a:buChar char="•"/>
            </a:pPr>
            <a:r>
              <a:rPr lang="en-US" sz="2000" dirty="0"/>
              <a:t>Vault encrypts all data with an encryption key before writing it to the store. This encryption key is encrypted by yet another key – the master key, used only at startup</a:t>
            </a:r>
          </a:p>
          <a:p>
            <a:pPr marL="342900" indent="-342900">
              <a:buFont typeface="Arial" charset="0"/>
              <a:buChar char="•"/>
            </a:pPr>
            <a:r>
              <a:rPr lang="en-US" sz="2000" dirty="0"/>
              <a:t>A key point in Vault's implementation is that it doesn't store the master key in the server. </a:t>
            </a:r>
            <a:r>
              <a:rPr lang="en-US" sz="2000" b="1" dirty="0"/>
              <a:t>This means that not even Vault can access its saved data after startup. </a:t>
            </a:r>
            <a:r>
              <a:rPr lang="en-US" sz="2000" dirty="0"/>
              <a:t>At this point, a Vault instance is said to be in a “sealed” state.</a:t>
            </a:r>
          </a:p>
        </p:txBody>
      </p:sp>
    </p:spTree>
    <p:extLst>
      <p:ext uri="{BB962C8B-B14F-4D97-AF65-F5344CB8AC3E}">
        <p14:creationId xmlns:p14="http://schemas.microsoft.com/office/powerpoint/2010/main" val="7111698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Install Vault</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altLang="en-US" sz="2200" dirty="0" err="1"/>
              <a:t>HashiCorp</a:t>
            </a:r>
            <a:r>
              <a:rPr lang="en-US" altLang="en-US" sz="2200" dirty="0"/>
              <a:t> vault secures, stores and tightly controls access to tokens, passwords, certificates, API keys and other secrets.</a:t>
            </a:r>
          </a:p>
          <a:p>
            <a:pPr marL="342900" indent="-342900">
              <a:buFont typeface="Arial" charset="0"/>
              <a:buChar char="•"/>
            </a:pPr>
            <a:r>
              <a:rPr lang="en-US" altLang="en-US" sz="2200" dirty="0"/>
              <a:t>Spring cloud vault can manage static and dynamic secrets such as username/password for remote applications/resources and provide credentials for external services such as MySQL, PostgreSQL, Apache Cassandra, </a:t>
            </a:r>
            <a:r>
              <a:rPr lang="en-US" altLang="en-US" sz="2200" dirty="0" err="1"/>
              <a:t>MongoDB</a:t>
            </a:r>
            <a:r>
              <a:rPr lang="en-US" altLang="en-US" sz="2200" dirty="0"/>
              <a:t>, Consul, AWS, etc.</a:t>
            </a:r>
          </a:p>
          <a:p>
            <a:pPr marL="342900" indent="-342900">
              <a:buFont typeface="Arial" charset="0"/>
              <a:buChar char="•"/>
            </a:pPr>
            <a:r>
              <a:rPr lang="en-US" altLang="en-US" sz="2200" dirty="0"/>
              <a:t>Mac Installation : </a:t>
            </a:r>
            <a:r>
              <a:rPr lang="en-US" sz="2400" dirty="0"/>
              <a:t>$ brew install vault</a:t>
            </a:r>
          </a:p>
          <a:p>
            <a:pPr marL="342900" indent="-342900">
              <a:buFont typeface="Arial" charset="0"/>
              <a:buChar char="•"/>
            </a:pPr>
            <a:r>
              <a:rPr lang="en-US" altLang="en-US" sz="2400" dirty="0"/>
              <a:t>Alternatively download : </a:t>
            </a:r>
            <a:r>
              <a:rPr lang="en-US" sz="2400" dirty="0">
                <a:hlinkClick r:id="rId3"/>
              </a:rPr>
              <a:t>https://www.vaultproject.io/downloads.html</a:t>
            </a:r>
            <a:r>
              <a:rPr lang="en-US" sz="2400" dirty="0"/>
              <a:t>:</a:t>
            </a:r>
          </a:p>
          <a:p>
            <a:pPr marL="342900" indent="-342900">
              <a:buFont typeface="Arial" charset="0"/>
              <a:buChar char="•"/>
            </a:pPr>
            <a:r>
              <a:rPr lang="en-US" altLang="en-US" sz="2200" dirty="0"/>
              <a:t>For other systems with package management, such as </a:t>
            </a:r>
            <a:r>
              <a:rPr lang="en-US" altLang="en-US" sz="2200" dirty="0" err="1"/>
              <a:t>Redhat</a:t>
            </a:r>
            <a:r>
              <a:rPr lang="en-US" altLang="en-US" sz="2200" dirty="0"/>
              <a:t>, Ubuntu, </a:t>
            </a:r>
            <a:r>
              <a:rPr lang="en-US" altLang="en-US" sz="2200" dirty="0" err="1"/>
              <a:t>Debian</a:t>
            </a:r>
            <a:r>
              <a:rPr lang="en-US" altLang="en-US" sz="2200" dirty="0"/>
              <a:t>, </a:t>
            </a:r>
            <a:r>
              <a:rPr lang="en-US" altLang="en-US" sz="2200" dirty="0" err="1"/>
              <a:t>CentOS</a:t>
            </a:r>
            <a:r>
              <a:rPr lang="en-US" altLang="en-US" sz="2200" dirty="0"/>
              <a:t>, and Windows, see instructions at </a:t>
            </a:r>
            <a:br>
              <a:rPr lang="en-US" altLang="en-US" sz="2200" dirty="0"/>
            </a:br>
            <a:r>
              <a:rPr lang="en-US" altLang="en-US" sz="2200" dirty="0"/>
              <a:t>https://</a:t>
            </a:r>
            <a:r>
              <a:rPr lang="en-US" altLang="en-US" sz="2200" dirty="0" err="1"/>
              <a:t>www.vaultproject.io</a:t>
            </a:r>
            <a:r>
              <a:rPr lang="en-US" altLang="en-US" sz="2200" dirty="0"/>
              <a:t>/docs/install/</a:t>
            </a:r>
            <a:r>
              <a:rPr lang="en-US" altLang="en-US" sz="2200" dirty="0" err="1"/>
              <a:t>index.html</a:t>
            </a:r>
            <a:r>
              <a:rPr lang="en-US" altLang="en-US" sz="2200" dirty="0"/>
              <a:t>.</a:t>
            </a:r>
          </a:p>
        </p:txBody>
      </p:sp>
      <p:sp>
        <p:nvSpPr>
          <p:cNvPr id="3" name="Rectangle 2"/>
          <p:cNvSpPr/>
          <p:nvPr/>
        </p:nvSpPr>
        <p:spPr>
          <a:xfrm>
            <a:off x="1752600" y="5638800"/>
            <a:ext cx="4572000" cy="646331"/>
          </a:xfrm>
          <a:prstGeom prst="rect">
            <a:avLst/>
          </a:prstGeom>
        </p:spPr>
        <p:txBody>
          <a:bodyPr>
            <a:spAutoFit/>
          </a:bodyPr>
          <a:lstStyle/>
          <a:p>
            <a:r>
              <a:rPr lang="en-US" dirty="0">
                <a:hlinkClick r:id="rId4"/>
              </a:rPr>
              <a:t>https://dzone.com/articles/managing-secrets-with-vault</a:t>
            </a:r>
            <a:endParaRPr lang="en-US" dirty="0"/>
          </a:p>
        </p:txBody>
      </p:sp>
    </p:spTree>
    <p:extLst>
      <p:ext uri="{BB962C8B-B14F-4D97-AF65-F5344CB8AC3E}">
        <p14:creationId xmlns:p14="http://schemas.microsoft.com/office/powerpoint/2010/main" val="13836888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Commands</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sz="2400" dirty="0" err="1"/>
              <a:t>vault.exe</a:t>
            </a:r>
            <a:r>
              <a:rPr lang="en-US" sz="2400" dirty="0"/>
              <a:t> server -</a:t>
            </a:r>
            <a:r>
              <a:rPr lang="en-US" sz="2400" dirty="0" err="1"/>
              <a:t>config</a:t>
            </a:r>
            <a:r>
              <a:rPr lang="en-US" sz="2400" dirty="0"/>
              <a:t>=</a:t>
            </a:r>
            <a:r>
              <a:rPr lang="en-US" sz="2400" dirty="0" err="1"/>
              <a:t>config.hcl</a:t>
            </a:r>
            <a:r>
              <a:rPr lang="en-US" sz="2400" dirty="0"/>
              <a:t> -address=</a:t>
            </a:r>
            <a:r>
              <a:rPr lang="en-US" sz="2400" dirty="0">
                <a:hlinkClick r:id="rId3"/>
              </a:rPr>
              <a:t>http://localhost:8200</a:t>
            </a:r>
            <a:endParaRPr lang="en-US" sz="2400" dirty="0"/>
          </a:p>
          <a:p>
            <a:pPr marL="342900" indent="-342900">
              <a:buFont typeface="Arial" charset="0"/>
              <a:buChar char="•"/>
            </a:pPr>
            <a:r>
              <a:rPr lang="en-US" sz="2400" dirty="0" err="1"/>
              <a:t>vault.exe</a:t>
            </a:r>
            <a:r>
              <a:rPr lang="en-US" sz="2400" dirty="0"/>
              <a:t> status -address=</a:t>
            </a:r>
            <a:r>
              <a:rPr lang="en-US" sz="2400" dirty="0">
                <a:hlinkClick r:id="rId3"/>
              </a:rPr>
              <a:t>http://localhost:8200</a:t>
            </a:r>
            <a:r>
              <a:rPr lang="en-US" sz="2400" dirty="0"/>
              <a:t> </a:t>
            </a:r>
          </a:p>
          <a:p>
            <a:pPr marL="342900" indent="-342900">
              <a:buFont typeface="Arial" charset="0"/>
              <a:buChar char="•"/>
            </a:pPr>
            <a:r>
              <a:rPr lang="en-US" sz="2400" dirty="0"/>
              <a:t> </a:t>
            </a:r>
            <a:r>
              <a:rPr lang="en-US" sz="2400" dirty="0" err="1"/>
              <a:t>vault.exe</a:t>
            </a:r>
            <a:r>
              <a:rPr lang="en-US" sz="2400" dirty="0"/>
              <a:t> operator </a:t>
            </a:r>
            <a:r>
              <a:rPr lang="en-US" sz="2400" dirty="0" err="1"/>
              <a:t>init</a:t>
            </a:r>
            <a:r>
              <a:rPr lang="en-US" sz="2400" dirty="0"/>
              <a:t> -key-shares=1 -key-threshold=1 -address=</a:t>
            </a:r>
            <a:r>
              <a:rPr lang="en-US" sz="2400" dirty="0">
                <a:hlinkClick r:id="rId3"/>
              </a:rPr>
              <a:t>http://localhost:8200</a:t>
            </a:r>
            <a:endParaRPr lang="en-US" sz="2400" dirty="0"/>
          </a:p>
          <a:p>
            <a:pPr marL="342900" indent="-342900">
              <a:buFont typeface="Arial" charset="0"/>
              <a:buChar char="•"/>
            </a:pPr>
            <a:r>
              <a:rPr lang="en-US" sz="2400" dirty="0"/>
              <a:t> </a:t>
            </a:r>
            <a:r>
              <a:rPr lang="en-US" sz="2400" dirty="0" err="1"/>
              <a:t>vault.exe</a:t>
            </a:r>
            <a:r>
              <a:rPr lang="en-US" sz="2400" dirty="0"/>
              <a:t> operator unseal -address="</a:t>
            </a:r>
            <a:r>
              <a:rPr lang="en-US" sz="2400" dirty="0">
                <a:hlinkClick r:id="rId4"/>
              </a:rPr>
              <a:t>http://localhost:8200</a:t>
            </a:r>
            <a:r>
              <a:rPr lang="en-US" sz="2400" dirty="0"/>
              <a:t>" </a:t>
            </a:r>
            <a:r>
              <a:rPr lang="en-US" sz="2400" dirty="0" err="1"/>
              <a:t>unseal_key</a:t>
            </a:r>
            <a:r>
              <a:rPr lang="en-US" sz="2400" dirty="0"/>
              <a:t> </a:t>
            </a:r>
          </a:p>
          <a:p>
            <a:pPr marL="342900" indent="-342900">
              <a:buFont typeface="Arial" charset="0"/>
              <a:buChar char="•"/>
            </a:pPr>
            <a:r>
              <a:rPr lang="en-US" sz="2400" dirty="0" err="1"/>
              <a:t>vault.exe</a:t>
            </a:r>
            <a:r>
              <a:rPr lang="en-US" sz="2400" dirty="0"/>
              <a:t> login -address="</a:t>
            </a:r>
            <a:r>
              <a:rPr lang="en-US" sz="2400" dirty="0">
                <a:hlinkClick r:id="rId4"/>
              </a:rPr>
              <a:t>http://localhost:8200</a:t>
            </a:r>
            <a:r>
              <a:rPr lang="en-US" sz="2400" dirty="0"/>
              <a:t>" </a:t>
            </a:r>
            <a:r>
              <a:rPr lang="en-US" sz="2400" dirty="0" err="1"/>
              <a:t>root_token</a:t>
            </a:r>
            <a:endParaRPr lang="en-US" sz="2400" dirty="0"/>
          </a:p>
          <a:p>
            <a:pPr marL="342900" indent="-342900">
              <a:buFont typeface="Arial" charset="0"/>
              <a:buChar char="•"/>
            </a:pPr>
            <a:r>
              <a:rPr lang="en-US" altLang="en-US" sz="2400" dirty="0"/>
              <a:t>Remove .exe for MAC</a:t>
            </a:r>
          </a:p>
        </p:txBody>
      </p:sp>
      <p:sp>
        <p:nvSpPr>
          <p:cNvPr id="3" name="Rectangle 2"/>
          <p:cNvSpPr/>
          <p:nvPr/>
        </p:nvSpPr>
        <p:spPr>
          <a:xfrm>
            <a:off x="1752600" y="5638800"/>
            <a:ext cx="4572000" cy="646331"/>
          </a:xfrm>
          <a:prstGeom prst="rect">
            <a:avLst/>
          </a:prstGeom>
        </p:spPr>
        <p:txBody>
          <a:bodyPr>
            <a:spAutoFit/>
          </a:bodyPr>
          <a:lstStyle/>
          <a:p>
            <a:r>
              <a:rPr lang="en-US" dirty="0">
                <a:hlinkClick r:id="rId5"/>
              </a:rPr>
              <a:t>https://dzone.com/articles/managing-secrets-with-vault</a:t>
            </a:r>
            <a:endParaRPr lang="en-US" dirty="0"/>
          </a:p>
        </p:txBody>
      </p:sp>
    </p:spTree>
    <p:extLst>
      <p:ext uri="{BB962C8B-B14F-4D97-AF65-F5344CB8AC3E}">
        <p14:creationId xmlns:p14="http://schemas.microsoft.com/office/powerpoint/2010/main" val="12019791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Run Vault</a:t>
            </a:r>
          </a:p>
        </p:txBody>
      </p:sp>
      <p:sp>
        <p:nvSpPr>
          <p:cNvPr id="43010" name="Content Placeholder 2"/>
          <p:cNvSpPr>
            <a:spLocks noGrp="1"/>
          </p:cNvSpPr>
          <p:nvPr>
            <p:ph idx="1"/>
          </p:nvPr>
        </p:nvSpPr>
        <p:spPr>
          <a:xfrm>
            <a:off x="360363" y="732471"/>
            <a:ext cx="8643937" cy="5668329"/>
          </a:xfrm>
        </p:spPr>
        <p:txBody>
          <a:bodyPr>
            <a:normAutofit fontScale="85000" lnSpcReduction="10000"/>
          </a:bodyPr>
          <a:lstStyle/>
          <a:p>
            <a:pPr marL="342900" indent="-342900">
              <a:buFont typeface="Arial" charset="0"/>
              <a:buChar char="•"/>
            </a:pPr>
            <a:r>
              <a:rPr lang="en-US" altLang="en-US" sz="2200" dirty="0"/>
              <a:t>Create a folder vault and a </a:t>
            </a:r>
            <a:r>
              <a:rPr lang="en-US" altLang="en-US" sz="2200" dirty="0" err="1"/>
              <a:t>vault.conf</a:t>
            </a:r>
            <a:r>
              <a:rPr lang="en-US" altLang="en-US" sz="2200" dirty="0"/>
              <a:t> file with following contents:</a:t>
            </a:r>
            <a:br>
              <a:rPr lang="en-US" altLang="en-US" sz="2200" dirty="0"/>
            </a:br>
            <a:r>
              <a:rPr lang="en-US" altLang="en-US" sz="2200" dirty="0"/>
              <a:t> storage "file" {	path="/Users/</a:t>
            </a:r>
            <a:r>
              <a:rPr lang="en-US" altLang="en-US" sz="2200" dirty="0" err="1"/>
              <a:t>Shalini</a:t>
            </a:r>
            <a:r>
              <a:rPr lang="en-US" altLang="en-US" sz="2200" dirty="0"/>
              <a:t>/vault/data"}listener "</a:t>
            </a:r>
            <a:r>
              <a:rPr lang="en-US" altLang="en-US" sz="2200" dirty="0" err="1"/>
              <a:t>tcp</a:t>
            </a:r>
            <a:r>
              <a:rPr lang="en-US" altLang="en-US" sz="2200" dirty="0"/>
              <a:t>" {  address = "0.0.0.0:8200"  </a:t>
            </a:r>
            <a:r>
              <a:rPr lang="en-US" altLang="en-US" sz="2200" dirty="0" err="1"/>
              <a:t>tls_disable</a:t>
            </a:r>
            <a:r>
              <a:rPr lang="en-US" altLang="en-US" sz="2200" dirty="0"/>
              <a:t> = 1}</a:t>
            </a:r>
            <a:r>
              <a:rPr lang="en-US" altLang="en-US" sz="2200" dirty="0" err="1"/>
              <a:t>disable_mlock</a:t>
            </a:r>
            <a:r>
              <a:rPr lang="en-US" altLang="en-US" sz="2200" dirty="0"/>
              <a:t> = true</a:t>
            </a:r>
          </a:p>
          <a:p>
            <a:pPr marL="342900" indent="-342900">
              <a:buFont typeface="Arial" charset="0"/>
              <a:buChar char="•"/>
            </a:pPr>
            <a:r>
              <a:rPr lang="en-US" altLang="en-US" sz="2200" dirty="0"/>
              <a:t>Open Terminal till </a:t>
            </a:r>
            <a:r>
              <a:rPr lang="en-US" altLang="en-US" sz="2200" dirty="0" err="1"/>
              <a:t>vault.exe</a:t>
            </a:r>
            <a:r>
              <a:rPr lang="en-US" altLang="en-US" sz="2200" dirty="0"/>
              <a:t> and run following command</a:t>
            </a:r>
            <a:br>
              <a:rPr lang="en-US" altLang="en-US" sz="2200" dirty="0"/>
            </a:br>
            <a:r>
              <a:rPr lang="en-US" altLang="en-US" sz="2200" dirty="0"/>
              <a:t>For MAC : vault server -</a:t>
            </a:r>
            <a:r>
              <a:rPr lang="en-US" altLang="en-US" sz="2200" dirty="0" err="1"/>
              <a:t>config</a:t>
            </a:r>
            <a:r>
              <a:rPr lang="en-US" altLang="en-US" sz="2200" dirty="0"/>
              <a:t> </a:t>
            </a:r>
            <a:r>
              <a:rPr lang="en-US" altLang="en-US" sz="2200" dirty="0" err="1"/>
              <a:t>vault.conf</a:t>
            </a:r>
            <a:r>
              <a:rPr lang="en-US" altLang="en-US" sz="2200" dirty="0"/>
              <a:t> -address=</a:t>
            </a:r>
            <a:r>
              <a:rPr lang="en-US" altLang="en-US" sz="2200" dirty="0">
                <a:hlinkClick r:id="rId3"/>
              </a:rPr>
              <a:t>http://localhost:8200</a:t>
            </a:r>
            <a:br>
              <a:rPr lang="en-US" altLang="en-US" sz="2200" dirty="0"/>
            </a:br>
            <a:r>
              <a:rPr lang="en-US" altLang="en-US" sz="2200" dirty="0"/>
              <a:t>For Windows : </a:t>
            </a:r>
            <a:r>
              <a:rPr lang="en-US" altLang="en-US" sz="2200" dirty="0" err="1"/>
              <a:t>vault.exe</a:t>
            </a:r>
            <a:r>
              <a:rPr lang="en-US" altLang="en-US" sz="2200" dirty="0"/>
              <a:t> server -</a:t>
            </a:r>
            <a:r>
              <a:rPr lang="en-US" altLang="en-US" sz="2200" dirty="0" err="1"/>
              <a:t>config</a:t>
            </a:r>
            <a:r>
              <a:rPr lang="en-US" altLang="en-US" sz="2200" dirty="0"/>
              <a:t> </a:t>
            </a:r>
            <a:r>
              <a:rPr lang="en-US" altLang="en-US" sz="2200" dirty="0" err="1"/>
              <a:t>vault.conf</a:t>
            </a:r>
            <a:r>
              <a:rPr lang="en-US" altLang="en-US" sz="2200" dirty="0"/>
              <a:t> -address="http://localhost:8200"</a:t>
            </a:r>
          </a:p>
          <a:p>
            <a:pPr marL="342900" indent="-342900">
              <a:buFont typeface="Arial" charset="0"/>
              <a:buChar char="•"/>
            </a:pPr>
            <a:r>
              <a:rPr lang="en-US" altLang="en-US" sz="2200" dirty="0"/>
              <a:t>Check vault status :</a:t>
            </a:r>
            <a:br>
              <a:rPr lang="en-US" altLang="en-US" sz="2200" dirty="0"/>
            </a:br>
            <a:r>
              <a:rPr lang="en-US" sz="2400" dirty="0"/>
              <a:t>vault status -address="http://localhost:8200"</a:t>
            </a:r>
          </a:p>
          <a:p>
            <a:pPr marL="342900" indent="-342900">
              <a:buFont typeface="Arial" charset="0"/>
              <a:buChar char="•"/>
            </a:pPr>
            <a:r>
              <a:rPr lang="en-US" altLang="en-US" sz="2200" dirty="0"/>
              <a:t>Vault is </a:t>
            </a:r>
            <a:r>
              <a:rPr lang="en-US" altLang="en-US" sz="2200" dirty="0" err="1"/>
              <a:t>unitialized</a:t>
            </a:r>
            <a:r>
              <a:rPr lang="en-US" altLang="en-US" sz="2200" dirty="0"/>
              <a:t>. So initialize with following command</a:t>
            </a:r>
            <a:br>
              <a:rPr lang="en-US" altLang="en-US" sz="2200" dirty="0"/>
            </a:br>
            <a:r>
              <a:rPr lang="en-US" sz="2400" dirty="0"/>
              <a:t>vault operator </a:t>
            </a:r>
            <a:r>
              <a:rPr lang="en-US" sz="2400" dirty="0" err="1"/>
              <a:t>init</a:t>
            </a:r>
            <a:r>
              <a:rPr lang="en-US" sz="2400" dirty="0"/>
              <a:t> -key-shares=1 -key-threshold=1 -address="http://localhost:8200"</a:t>
            </a:r>
            <a:endParaRPr lang="en-US" altLang="en-US" sz="2200" dirty="0"/>
          </a:p>
          <a:p>
            <a:pPr marL="342900" indent="-342900">
              <a:buFont typeface="Arial" charset="0"/>
              <a:buChar char="•"/>
            </a:pPr>
            <a:r>
              <a:rPr lang="en-US" altLang="en-US" sz="2200" dirty="0"/>
              <a:t>Vault is sealed so unseal with : </a:t>
            </a:r>
            <a:br>
              <a:rPr lang="en-US" altLang="en-US" sz="2200" dirty="0"/>
            </a:br>
            <a:r>
              <a:rPr lang="en-US" sz="2400" dirty="0"/>
              <a:t>vault operator unseal -address="http://localhost:8200" IqAgt7lHGdgS+8FRNKkA7z+VN3LQ4CHKWVTNRkyXBWM=</a:t>
            </a:r>
          </a:p>
          <a:p>
            <a:pPr marL="342900" indent="-342900">
              <a:buFont typeface="Arial" charset="0"/>
              <a:buChar char="•"/>
            </a:pPr>
            <a:r>
              <a:rPr lang="en-US" sz="2000" dirty="0"/>
              <a:t>IqAgt7lHGdgS+8FRNKkA7z+VN3LQ4CHKWVTNRkyXBWM= this is the key generated when initialing the vault</a:t>
            </a:r>
            <a:br>
              <a:rPr lang="en-US" altLang="en-US" sz="2200" dirty="0"/>
            </a:br>
            <a:r>
              <a:rPr lang="en-US" altLang="en-US" sz="2200" dirty="0"/>
              <a:t>Login in the vault :</a:t>
            </a:r>
            <a:br>
              <a:rPr lang="en-US" altLang="en-US" sz="2200" dirty="0"/>
            </a:br>
            <a:r>
              <a:rPr lang="en-US" sz="2400" dirty="0"/>
              <a:t>vault login -address="http://localhost:8200" s.j8PkAYyKhmDEUpkze2UIsv2L</a:t>
            </a:r>
          </a:p>
          <a:p>
            <a:pPr marL="342900" indent="-342900">
              <a:buFont typeface="Arial" charset="0"/>
              <a:buChar char="•"/>
            </a:pPr>
            <a:r>
              <a:rPr lang="en-US" sz="2000" dirty="0"/>
              <a:t>s.j8PkAYyKhmDEUpkze2UIsv2L this is the root token</a:t>
            </a:r>
          </a:p>
          <a:p>
            <a:pPr marL="342900" indent="-342900">
              <a:buFont typeface="Arial" charset="0"/>
              <a:buChar char="•"/>
            </a:pPr>
            <a:endParaRPr lang="en-US" altLang="en-US" sz="2200" dirty="0"/>
          </a:p>
          <a:p>
            <a:pPr marL="342900" indent="-342900">
              <a:buFont typeface="Arial" charset="0"/>
              <a:buChar char="•"/>
            </a:pPr>
            <a:endParaRPr lang="en-US" altLang="en-US" sz="2200" dirty="0"/>
          </a:p>
        </p:txBody>
      </p:sp>
    </p:spTree>
    <p:extLst>
      <p:ext uri="{BB962C8B-B14F-4D97-AF65-F5344CB8AC3E}">
        <p14:creationId xmlns:p14="http://schemas.microsoft.com/office/powerpoint/2010/main" val="19399008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Secrets</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sz="2000" dirty="0"/>
              <a:t>To see list of secrets</a:t>
            </a:r>
            <a:br>
              <a:rPr lang="en-US" sz="2000" dirty="0"/>
            </a:br>
            <a:r>
              <a:rPr lang="en-US" sz="2000" dirty="0"/>
              <a:t>vault secrets list -address=</a:t>
            </a:r>
            <a:r>
              <a:rPr lang="en-US" sz="2000" dirty="0">
                <a:hlinkClick r:id="rId3"/>
              </a:rPr>
              <a:t>http://localhost:8200</a:t>
            </a:r>
            <a:endParaRPr lang="en-US" sz="2000" dirty="0"/>
          </a:p>
          <a:p>
            <a:pPr marL="342900" indent="-342900">
              <a:buFont typeface="Arial" charset="0"/>
              <a:buChar char="•"/>
            </a:pPr>
            <a:r>
              <a:rPr lang="en-US" sz="2000" dirty="0"/>
              <a:t>To create your own secret :</a:t>
            </a:r>
            <a:br>
              <a:rPr lang="en-US" sz="2000" dirty="0"/>
            </a:br>
            <a:r>
              <a:rPr lang="en-US" sz="2000" dirty="0"/>
              <a:t>vault secrets enable -path=</a:t>
            </a:r>
            <a:r>
              <a:rPr lang="en-US" sz="2000" dirty="0" err="1"/>
              <a:t>my_path</a:t>
            </a:r>
            <a:r>
              <a:rPr lang="en-US" sz="2000" dirty="0"/>
              <a:t>/ -address="http://localhost:8200" </a:t>
            </a:r>
            <a:r>
              <a:rPr lang="en-US" sz="2000" dirty="0" err="1"/>
              <a:t>kv</a:t>
            </a:r>
            <a:endParaRPr lang="en-US" sz="2000" dirty="0"/>
          </a:p>
          <a:p>
            <a:pPr marL="342900" indent="-342900">
              <a:buFont typeface="Arial" charset="0"/>
              <a:buChar char="•"/>
            </a:pPr>
            <a:r>
              <a:rPr lang="en-US" sz="2000" dirty="0" err="1"/>
              <a:t>Kv</a:t>
            </a:r>
            <a:r>
              <a:rPr lang="en-US" sz="2000" dirty="0"/>
              <a:t> is the engine type used to generate key value pair</a:t>
            </a:r>
          </a:p>
          <a:p>
            <a:pPr marL="342900" indent="-342900">
              <a:buFont typeface="Arial" charset="0"/>
              <a:buChar char="•"/>
            </a:pPr>
            <a:r>
              <a:rPr lang="en-US" sz="2000" dirty="0"/>
              <a:t>To store secret key value pair :</a:t>
            </a:r>
            <a:br>
              <a:rPr lang="en-US" sz="2000" dirty="0"/>
            </a:br>
            <a:r>
              <a:rPr lang="en-US" sz="2000" dirty="0"/>
              <a:t>vault </a:t>
            </a:r>
            <a:r>
              <a:rPr lang="en-US" sz="2000" dirty="0" err="1"/>
              <a:t>kv</a:t>
            </a:r>
            <a:r>
              <a:rPr lang="en-US" sz="2000" dirty="0"/>
              <a:t> put -address="http://localhost:8200" /</a:t>
            </a:r>
            <a:r>
              <a:rPr lang="en-US" sz="2000" dirty="0" err="1"/>
              <a:t>my_path</a:t>
            </a:r>
            <a:r>
              <a:rPr lang="en-US" sz="2000" dirty="0"/>
              <a:t>/user1 user1=pass1</a:t>
            </a:r>
          </a:p>
          <a:p>
            <a:pPr marL="342900" indent="-342900">
              <a:buFont typeface="Arial" charset="0"/>
              <a:buChar char="•"/>
            </a:pPr>
            <a:r>
              <a:rPr lang="en-US" sz="2000" dirty="0"/>
              <a:t>To get the key value just stored :</a:t>
            </a:r>
            <a:br>
              <a:rPr lang="en-US" sz="2000" dirty="0"/>
            </a:br>
            <a:r>
              <a:rPr lang="en-US" sz="2000" dirty="0"/>
              <a:t>vault </a:t>
            </a:r>
            <a:r>
              <a:rPr lang="en-US" sz="2000" dirty="0" err="1"/>
              <a:t>kv</a:t>
            </a:r>
            <a:r>
              <a:rPr lang="en-US" sz="2000" dirty="0"/>
              <a:t> get -address="http://localhost:8200" /</a:t>
            </a:r>
            <a:r>
              <a:rPr lang="en-US" sz="2000" dirty="0" err="1"/>
              <a:t>my_path</a:t>
            </a:r>
            <a:r>
              <a:rPr lang="en-US" sz="2000" dirty="0"/>
              <a:t>/user1</a:t>
            </a:r>
          </a:p>
          <a:p>
            <a:pPr marL="342900" indent="-342900">
              <a:buFont typeface="Arial" charset="0"/>
              <a:buChar char="•"/>
            </a:pPr>
            <a:r>
              <a:rPr lang="en-US" sz="2000" dirty="0"/>
              <a:t>To store multiple </a:t>
            </a:r>
            <a:r>
              <a:rPr lang="en-US" sz="2000" dirty="0" err="1"/>
              <a:t>kv</a:t>
            </a:r>
            <a:r>
              <a:rPr lang="en-US" sz="2000" dirty="0"/>
              <a:t> pairs under 1 path say team1:</a:t>
            </a:r>
            <a:br>
              <a:rPr lang="en-US" sz="2000" dirty="0"/>
            </a:br>
            <a:r>
              <a:rPr lang="en-US" sz="2000" dirty="0"/>
              <a:t>vault </a:t>
            </a:r>
            <a:r>
              <a:rPr lang="en-US" sz="2000" dirty="0" err="1"/>
              <a:t>kv</a:t>
            </a:r>
            <a:r>
              <a:rPr lang="en-US" sz="2000" dirty="0"/>
              <a:t> put -address="http://localhost:8200" /</a:t>
            </a:r>
            <a:r>
              <a:rPr lang="en-US" sz="2000" dirty="0" err="1"/>
              <a:t>my_path</a:t>
            </a:r>
            <a:r>
              <a:rPr lang="en-US" sz="2000" dirty="0"/>
              <a:t>/team1 user1=pass1 user2=pass2 user3=pass3</a:t>
            </a:r>
          </a:p>
          <a:p>
            <a:pPr marL="342900" indent="-342900">
              <a:buFont typeface="Arial" charset="0"/>
              <a:buChar char="•"/>
            </a:pPr>
            <a:r>
              <a:rPr lang="en-US" sz="2000" dirty="0"/>
              <a:t>Cannot store separately </a:t>
            </a:r>
            <a:r>
              <a:rPr lang="en-US" sz="2000" dirty="0" err="1"/>
              <a:t>kv</a:t>
            </a:r>
            <a:r>
              <a:rPr lang="en-US" sz="2000" dirty="0"/>
              <a:t> pairs on different commands</a:t>
            </a:r>
          </a:p>
          <a:p>
            <a:pPr marL="342900" indent="-342900">
              <a:buFont typeface="Arial" charset="0"/>
              <a:buChar char="•"/>
            </a:pPr>
            <a:endParaRPr lang="en-US" altLang="en-US" sz="2000" dirty="0"/>
          </a:p>
        </p:txBody>
      </p:sp>
      <p:sp>
        <p:nvSpPr>
          <p:cNvPr id="3" name="Rectangle 2"/>
          <p:cNvSpPr/>
          <p:nvPr/>
        </p:nvSpPr>
        <p:spPr>
          <a:xfrm>
            <a:off x="1752600" y="5638800"/>
            <a:ext cx="4572000" cy="646331"/>
          </a:xfrm>
          <a:prstGeom prst="rect">
            <a:avLst/>
          </a:prstGeom>
        </p:spPr>
        <p:txBody>
          <a:bodyPr>
            <a:spAutoFit/>
          </a:bodyPr>
          <a:lstStyle/>
          <a:p>
            <a:r>
              <a:rPr lang="en-US" dirty="0">
                <a:hlinkClick r:id="rId4"/>
              </a:rPr>
              <a:t>https://dzone.com/articles/managing-secrets-with-vault</a:t>
            </a:r>
            <a:endParaRPr lang="en-US" dirty="0"/>
          </a:p>
        </p:txBody>
      </p:sp>
    </p:spTree>
    <p:extLst>
      <p:ext uri="{BB962C8B-B14F-4D97-AF65-F5344CB8AC3E}">
        <p14:creationId xmlns:p14="http://schemas.microsoft.com/office/powerpoint/2010/main" val="7592333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Spring Boot</a:t>
            </a:r>
          </a:p>
        </p:txBody>
      </p:sp>
      <p:sp>
        <p:nvSpPr>
          <p:cNvPr id="43010" name="Content Placeholder 2"/>
          <p:cNvSpPr>
            <a:spLocks noGrp="1"/>
          </p:cNvSpPr>
          <p:nvPr>
            <p:ph idx="1"/>
          </p:nvPr>
        </p:nvSpPr>
        <p:spPr>
          <a:xfrm>
            <a:off x="360363" y="732471"/>
            <a:ext cx="8402637" cy="4525329"/>
          </a:xfrm>
        </p:spPr>
        <p:txBody>
          <a:bodyPr>
            <a:normAutofit lnSpcReduction="10000"/>
          </a:bodyPr>
          <a:lstStyle/>
          <a:p>
            <a:pPr marL="342900" indent="-342900">
              <a:buFont typeface="Arial" charset="0"/>
              <a:buChar char="•"/>
            </a:pPr>
            <a:r>
              <a:rPr lang="en-US" sz="2000" b="1" dirty="0">
                <a:solidFill>
                  <a:srgbClr val="FF0000"/>
                </a:solidFill>
              </a:rPr>
              <a:t>Add in </a:t>
            </a:r>
            <a:r>
              <a:rPr lang="en-US" sz="2000" b="1" dirty="0" err="1">
                <a:solidFill>
                  <a:srgbClr val="FF0000"/>
                </a:solidFill>
              </a:rPr>
              <a:t>bootstrap.properties</a:t>
            </a:r>
            <a:endParaRPr lang="en-US" sz="2000" b="1" dirty="0">
              <a:solidFill>
                <a:srgbClr val="FF0000"/>
              </a:solidFill>
            </a:endParaRPr>
          </a:p>
          <a:p>
            <a:pPr marL="342900" indent="-342900">
              <a:buFont typeface="Arial" charset="0"/>
              <a:buChar char="•"/>
            </a:pPr>
            <a:r>
              <a:rPr lang="en-US" sz="2000" dirty="0"/>
              <a:t>Create a path secret in vault. That is default spring vault looks for</a:t>
            </a:r>
            <a:br>
              <a:rPr lang="en-US" sz="2000" dirty="0"/>
            </a:br>
            <a:r>
              <a:rPr lang="en-US" sz="2000" dirty="0"/>
              <a:t>vault secrets enable -path=secret/ -address="http://localhost:8200" </a:t>
            </a:r>
            <a:r>
              <a:rPr lang="en-US" sz="2000" dirty="0" err="1"/>
              <a:t>kv</a:t>
            </a:r>
            <a:endParaRPr lang="en-US" sz="2000" dirty="0"/>
          </a:p>
          <a:p>
            <a:pPr marL="342900" indent="-342900">
              <a:buFont typeface="Arial" charset="0"/>
              <a:buChar char="•"/>
            </a:pPr>
            <a:r>
              <a:rPr lang="en-US" sz="2000" dirty="0"/>
              <a:t>Store secret email in vault for </a:t>
            </a:r>
            <a:r>
              <a:rPr lang="en-US" sz="2000" dirty="0" err="1"/>
              <a:t>springboot</a:t>
            </a:r>
            <a:r>
              <a:rPr lang="en-US" sz="2000" dirty="0"/>
              <a:t> application under </a:t>
            </a:r>
            <a:r>
              <a:rPr lang="en-US" sz="2000" dirty="0" err="1"/>
              <a:t>my_path</a:t>
            </a:r>
            <a:r>
              <a:rPr lang="en-US" sz="2000" dirty="0"/>
              <a:t> engine created before</a:t>
            </a:r>
            <a:br>
              <a:rPr lang="en-US" sz="2000" dirty="0"/>
            </a:br>
            <a:r>
              <a:rPr lang="en-US" sz="2000" dirty="0"/>
              <a:t>vault </a:t>
            </a:r>
            <a:r>
              <a:rPr lang="en-US" sz="2000" dirty="0" err="1"/>
              <a:t>kv</a:t>
            </a:r>
            <a:r>
              <a:rPr lang="en-US" sz="2000" dirty="0"/>
              <a:t> put /secret/my-application email=</a:t>
            </a:r>
            <a:r>
              <a:rPr lang="en-US" sz="2000" dirty="0" err="1"/>
              <a:t>shalini@gmail.com</a:t>
            </a:r>
            <a:r>
              <a:rPr lang="en-US" sz="2000" dirty="0"/>
              <a:t> -address=</a:t>
            </a:r>
            <a:r>
              <a:rPr lang="en-US" sz="2000" dirty="0">
                <a:hlinkClick r:id="rId3"/>
              </a:rPr>
              <a:t>http://localhost:8200</a:t>
            </a:r>
            <a:endParaRPr lang="en-US" sz="2000" dirty="0"/>
          </a:p>
          <a:p>
            <a:pPr marL="342900" indent="-342900">
              <a:buFont typeface="Arial" charset="0"/>
              <a:buChar char="•"/>
            </a:pPr>
            <a:r>
              <a:rPr lang="en-US" sz="2000" dirty="0"/>
              <a:t>Spring Cloud Vault uses by default application as the default context and the value of </a:t>
            </a:r>
            <a:r>
              <a:rPr lang="en-US" sz="2000" dirty="0" err="1"/>
              <a:t>spring.application.name</a:t>
            </a:r>
            <a:r>
              <a:rPr lang="en-US" sz="2000" dirty="0"/>
              <a:t> as application context. </a:t>
            </a:r>
            <a:br>
              <a:rPr lang="en-US" sz="2000" dirty="0"/>
            </a:br>
            <a:r>
              <a:rPr lang="en-US" sz="2000" dirty="0" err="1"/>
              <a:t>spring.application.name</a:t>
            </a:r>
            <a:r>
              <a:rPr lang="en-US" sz="2000" dirty="0"/>
              <a:t>= my-application</a:t>
            </a:r>
            <a:br>
              <a:rPr lang="en-US" sz="2000" dirty="0"/>
            </a:br>
            <a:r>
              <a:rPr lang="en-US" sz="2000" dirty="0" err="1"/>
              <a:t>spring.cloud.vault.token</a:t>
            </a:r>
            <a:r>
              <a:rPr lang="en-US" sz="2000" dirty="0"/>
              <a:t>= s.j8PkAYyKhmDEUpkze2UIsv2L</a:t>
            </a:r>
            <a:br>
              <a:rPr lang="en-US" sz="2000" dirty="0"/>
            </a:br>
            <a:r>
              <a:rPr lang="en-US" sz="2000" dirty="0" err="1"/>
              <a:t>spring.cloud.vault.scheme</a:t>
            </a:r>
            <a:r>
              <a:rPr lang="en-US" sz="2000" dirty="0"/>
              <a:t>= http</a:t>
            </a:r>
          </a:p>
          <a:p>
            <a:pPr marL="342900" indent="-342900">
              <a:buFont typeface="Arial" charset="0"/>
              <a:buChar char="•"/>
            </a:pPr>
            <a:r>
              <a:rPr lang="en-US" altLang="en-US" sz="2000" dirty="0"/>
              <a:t>If path is not secret then add this :</a:t>
            </a:r>
            <a:br>
              <a:rPr lang="en-US" altLang="en-US" sz="2000" dirty="0"/>
            </a:br>
            <a:r>
              <a:rPr lang="en-US" altLang="en-US" sz="2000" dirty="0" err="1"/>
              <a:t>spring.cloud.vault.kv.enabled</a:t>
            </a:r>
            <a:r>
              <a:rPr lang="en-US" altLang="en-US" sz="2000" dirty="0"/>
              <a:t>=true</a:t>
            </a:r>
          </a:p>
          <a:p>
            <a:pPr marL="342900" indent="-342900">
              <a:buFont typeface="Arial" charset="0"/>
              <a:buChar char="•"/>
            </a:pPr>
            <a:r>
              <a:rPr lang="en-US" altLang="en-US" sz="2000" dirty="0" err="1"/>
              <a:t>spring.cloud.vault.kv.backend</a:t>
            </a:r>
            <a:r>
              <a:rPr lang="en-US" altLang="en-US" sz="2000" dirty="0"/>
              <a:t>=</a:t>
            </a:r>
            <a:r>
              <a:rPr lang="en-US" altLang="en-US" sz="2000" dirty="0" err="1"/>
              <a:t>my_path</a:t>
            </a:r>
            <a:endParaRPr lang="en-US" altLang="en-US" sz="2000" dirty="0"/>
          </a:p>
        </p:txBody>
      </p:sp>
      <p:sp>
        <p:nvSpPr>
          <p:cNvPr id="3" name="Rectangle 2"/>
          <p:cNvSpPr/>
          <p:nvPr/>
        </p:nvSpPr>
        <p:spPr>
          <a:xfrm>
            <a:off x="1752600" y="5638800"/>
            <a:ext cx="4572000" cy="646331"/>
          </a:xfrm>
          <a:prstGeom prst="rect">
            <a:avLst/>
          </a:prstGeom>
        </p:spPr>
        <p:txBody>
          <a:bodyPr>
            <a:spAutoFit/>
          </a:bodyPr>
          <a:lstStyle/>
          <a:p>
            <a:r>
              <a:rPr lang="en-US" dirty="0">
                <a:hlinkClick r:id="rId4"/>
              </a:rPr>
              <a:t>https://dzone.com/articles/managing-secrets-with-vault</a:t>
            </a:r>
            <a:endParaRPr lang="en-US" dirty="0"/>
          </a:p>
        </p:txBody>
      </p:sp>
    </p:spTree>
    <p:extLst>
      <p:ext uri="{BB962C8B-B14F-4D97-AF65-F5344CB8AC3E}">
        <p14:creationId xmlns:p14="http://schemas.microsoft.com/office/powerpoint/2010/main" val="322143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Without Gateway</a:t>
            </a:r>
          </a:p>
        </p:txBody>
      </p:sp>
      <p:pic>
        <p:nvPicPr>
          <p:cNvPr id="6" name="Picture 5">
            <a:extLst>
              <a:ext uri="{FF2B5EF4-FFF2-40B4-BE49-F238E27FC236}">
                <a16:creationId xmlns:a16="http://schemas.microsoft.com/office/drawing/2014/main" id="{14C0F745-6DAF-B542-A987-5291B3BCBAAE}"/>
              </a:ext>
            </a:extLst>
          </p:cNvPr>
          <p:cNvPicPr>
            <a:picLocks noChangeAspect="1"/>
          </p:cNvPicPr>
          <p:nvPr/>
        </p:nvPicPr>
        <p:blipFill>
          <a:blip r:embed="rId3"/>
          <a:stretch>
            <a:fillRect/>
          </a:stretch>
        </p:blipFill>
        <p:spPr>
          <a:xfrm>
            <a:off x="9939" y="838199"/>
            <a:ext cx="8763000" cy="5768665"/>
          </a:xfrm>
          <a:prstGeom prst="rect">
            <a:avLst/>
          </a:prstGeom>
        </p:spPr>
      </p:pic>
    </p:spTree>
    <p:extLst>
      <p:ext uri="{BB962C8B-B14F-4D97-AF65-F5344CB8AC3E}">
        <p14:creationId xmlns:p14="http://schemas.microsoft.com/office/powerpoint/2010/main" val="11138355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References</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sz="2000" b="1" dirty="0">
                <a:solidFill>
                  <a:srgbClr val="FF0000"/>
                </a:solidFill>
              </a:rPr>
              <a:t>https://</a:t>
            </a:r>
            <a:r>
              <a:rPr lang="en-US" sz="2000" b="1" dirty="0" err="1">
                <a:solidFill>
                  <a:srgbClr val="FF0000"/>
                </a:solidFill>
              </a:rPr>
              <a:t>www.youtube.com</a:t>
            </a:r>
            <a:r>
              <a:rPr lang="en-US" sz="2000" b="1" dirty="0">
                <a:solidFill>
                  <a:srgbClr val="FF0000"/>
                </a:solidFill>
              </a:rPr>
              <a:t>/</a:t>
            </a:r>
            <a:r>
              <a:rPr lang="en-US" sz="2000" b="1" dirty="0" err="1">
                <a:solidFill>
                  <a:srgbClr val="FF0000"/>
                </a:solidFill>
              </a:rPr>
              <a:t>watch?v</a:t>
            </a:r>
            <a:r>
              <a:rPr lang="en-US" sz="2000" b="1" dirty="0">
                <a:solidFill>
                  <a:srgbClr val="FF0000"/>
                </a:solidFill>
              </a:rPr>
              <a:t>=mPPhcU7oWDU&amp;t=15066s</a:t>
            </a:r>
            <a:endParaRPr lang="en-US" altLang="en-US" sz="2000" dirty="0"/>
          </a:p>
        </p:txBody>
      </p:sp>
    </p:spTree>
    <p:extLst>
      <p:ext uri="{BB962C8B-B14F-4D97-AF65-F5344CB8AC3E}">
        <p14:creationId xmlns:p14="http://schemas.microsoft.com/office/powerpoint/2010/main" val="1295578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With Gateway</a:t>
            </a:r>
          </a:p>
        </p:txBody>
      </p:sp>
      <p:pic>
        <p:nvPicPr>
          <p:cNvPr id="3" name="Picture 2">
            <a:extLst>
              <a:ext uri="{FF2B5EF4-FFF2-40B4-BE49-F238E27FC236}">
                <a16:creationId xmlns:a16="http://schemas.microsoft.com/office/drawing/2014/main" id="{AA2B1787-172A-C141-A1DC-DC2B90A9E4EE}"/>
              </a:ext>
            </a:extLst>
          </p:cNvPr>
          <p:cNvPicPr>
            <a:picLocks noChangeAspect="1"/>
          </p:cNvPicPr>
          <p:nvPr/>
        </p:nvPicPr>
        <p:blipFill>
          <a:blip r:embed="rId3"/>
          <a:stretch>
            <a:fillRect/>
          </a:stretch>
        </p:blipFill>
        <p:spPr>
          <a:xfrm>
            <a:off x="127000" y="1066800"/>
            <a:ext cx="8890000" cy="4724400"/>
          </a:xfrm>
          <a:prstGeom prst="rect">
            <a:avLst/>
          </a:prstGeom>
        </p:spPr>
      </p:pic>
    </p:spTree>
    <p:extLst>
      <p:ext uri="{BB962C8B-B14F-4D97-AF65-F5344CB8AC3E}">
        <p14:creationId xmlns:p14="http://schemas.microsoft.com/office/powerpoint/2010/main" val="28757124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API Gateway</a:t>
            </a:r>
          </a:p>
        </p:txBody>
      </p:sp>
      <p:pic>
        <p:nvPicPr>
          <p:cNvPr id="4" name="Picture 3">
            <a:extLst>
              <a:ext uri="{FF2B5EF4-FFF2-40B4-BE49-F238E27FC236}">
                <a16:creationId xmlns:a16="http://schemas.microsoft.com/office/drawing/2014/main" id="{C8916D1A-301A-894B-83E5-17C8150E4056}"/>
              </a:ext>
            </a:extLst>
          </p:cNvPr>
          <p:cNvPicPr>
            <a:picLocks noChangeAspect="1"/>
          </p:cNvPicPr>
          <p:nvPr/>
        </p:nvPicPr>
        <p:blipFill>
          <a:blip r:embed="rId3"/>
          <a:stretch>
            <a:fillRect/>
          </a:stretch>
        </p:blipFill>
        <p:spPr>
          <a:xfrm>
            <a:off x="1676400" y="1143000"/>
            <a:ext cx="5486400" cy="4076582"/>
          </a:xfrm>
          <a:prstGeom prst="rect">
            <a:avLst/>
          </a:prstGeom>
        </p:spPr>
      </p:pic>
    </p:spTree>
    <p:extLst>
      <p:ext uri="{BB962C8B-B14F-4D97-AF65-F5344CB8AC3E}">
        <p14:creationId xmlns:p14="http://schemas.microsoft.com/office/powerpoint/2010/main" val="1720126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MS Architecture</a:t>
            </a:r>
          </a:p>
        </p:txBody>
      </p:sp>
      <p:pic>
        <p:nvPicPr>
          <p:cNvPr id="5" name="Picture 4">
            <a:extLst>
              <a:ext uri="{FF2B5EF4-FFF2-40B4-BE49-F238E27FC236}">
                <a16:creationId xmlns:a16="http://schemas.microsoft.com/office/drawing/2014/main" id="{7777BAFD-40D2-B2D4-1CE4-3C3D3C454E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48" y="1066800"/>
            <a:ext cx="9126682" cy="4724400"/>
          </a:xfrm>
          <a:prstGeom prst="rect">
            <a:avLst/>
          </a:prstGeom>
        </p:spPr>
      </p:pic>
    </p:spTree>
    <p:extLst>
      <p:ext uri="{BB962C8B-B14F-4D97-AF65-F5344CB8AC3E}">
        <p14:creationId xmlns:p14="http://schemas.microsoft.com/office/powerpoint/2010/main" val="2745309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Advantages of API Gateway</a:t>
            </a:r>
          </a:p>
        </p:txBody>
      </p:sp>
      <p:sp>
        <p:nvSpPr>
          <p:cNvPr id="43010" name="Content Placeholder 2"/>
          <p:cNvSpPr>
            <a:spLocks noGrp="1"/>
          </p:cNvSpPr>
          <p:nvPr>
            <p:ph idx="1"/>
          </p:nvPr>
        </p:nvSpPr>
        <p:spPr>
          <a:xfrm>
            <a:off x="360363" y="838200"/>
            <a:ext cx="8326437" cy="5867400"/>
          </a:xfrm>
        </p:spPr>
        <p:txBody>
          <a:bodyPr>
            <a:normAutofit/>
          </a:bodyPr>
          <a:lstStyle/>
          <a:p>
            <a:pPr marL="342900" indent="-342900">
              <a:buFont typeface="Arial" charset="0"/>
              <a:buChar char="•"/>
            </a:pPr>
            <a:r>
              <a:rPr lang="en-US" altLang="en-US" sz="2200" dirty="0"/>
              <a:t>The advantages of this approach are as follows-</a:t>
            </a:r>
          </a:p>
          <a:p>
            <a:pPr marL="342900" indent="-342900">
              <a:buFont typeface="Arial" charset="0"/>
              <a:buChar char="•"/>
            </a:pPr>
            <a:r>
              <a:rPr lang="en-US" altLang="en-US" sz="2200" dirty="0"/>
              <a:t>This improves the security of the microservices as we limit the access of external calls to all our services.</a:t>
            </a:r>
          </a:p>
          <a:p>
            <a:pPr marL="342900" indent="-342900">
              <a:buFont typeface="Arial" charset="0"/>
              <a:buChar char="•"/>
            </a:pPr>
            <a:r>
              <a:rPr lang="en-US" altLang="en-US" sz="2200" dirty="0"/>
              <a:t>The cross cutting concerns like authentication, monitoring/metrics, and resiliency will be needed to be implemented only in the API Gateway as all our calls will be routed through it.</a:t>
            </a:r>
          </a:p>
          <a:p>
            <a:pPr marL="342900" indent="-342900">
              <a:buFont typeface="Arial" charset="0"/>
              <a:buChar char="•"/>
            </a:pPr>
            <a:r>
              <a:rPr lang="en-US" altLang="en-US" sz="2200" dirty="0"/>
              <a:t>The client does not know about the internal architecture of our microservices system. Client will not be able to determine the location of the microservice instances.</a:t>
            </a:r>
          </a:p>
          <a:p>
            <a:pPr marL="342900" indent="-342900">
              <a:buFont typeface="Arial" charset="0"/>
              <a:buChar char="•"/>
            </a:pPr>
            <a:r>
              <a:rPr lang="en-US" altLang="en-US" sz="2200" dirty="0"/>
              <a:t>Simplifies client interaction as he will need to access only a single service for all the requirements.</a:t>
            </a:r>
          </a:p>
        </p:txBody>
      </p:sp>
    </p:spTree>
    <p:extLst>
      <p:ext uri="{BB962C8B-B14F-4D97-AF65-F5344CB8AC3E}">
        <p14:creationId xmlns:p14="http://schemas.microsoft.com/office/powerpoint/2010/main" val="29195355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Spring Cloud Gateway</a:t>
            </a:r>
          </a:p>
        </p:txBody>
      </p:sp>
      <p:sp>
        <p:nvSpPr>
          <p:cNvPr id="43010" name="Content Placeholder 2"/>
          <p:cNvSpPr>
            <a:spLocks noGrp="1"/>
          </p:cNvSpPr>
          <p:nvPr>
            <p:ph idx="1"/>
          </p:nvPr>
        </p:nvSpPr>
        <p:spPr>
          <a:xfrm>
            <a:off x="446881" y="914400"/>
            <a:ext cx="8250237" cy="6248400"/>
          </a:xfrm>
        </p:spPr>
        <p:txBody>
          <a:bodyPr>
            <a:normAutofit/>
          </a:bodyPr>
          <a:lstStyle/>
          <a:p>
            <a:pPr algn="l"/>
            <a:r>
              <a:rPr lang="en-IN" sz="2400" b="0" i="0" dirty="0">
                <a:solidFill>
                  <a:srgbClr val="4D5968"/>
                </a:solidFill>
                <a:effectLst/>
                <a:latin typeface="Calibri" panose="020F0502020204030204" pitchFamily="34" charset="0"/>
                <a:cs typeface="Calibri" panose="020F0502020204030204" pitchFamily="34" charset="0"/>
              </a:rPr>
              <a:t>This architecture consists following components are as follows.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Client</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Predicates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Mapping handler</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Pre-filters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Global filters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Post filters</a:t>
            </a:r>
          </a:p>
          <a:p>
            <a:pPr algn="l">
              <a:buFont typeface="+mj-lt"/>
              <a:buAutoNum type="arabicPeriod"/>
            </a:pPr>
            <a:r>
              <a:rPr lang="en-IN" sz="2400" b="0" i="0" dirty="0">
                <a:solidFill>
                  <a:srgbClr val="4D5968"/>
                </a:solidFill>
                <a:effectLst/>
                <a:latin typeface="Calibri" panose="020F0502020204030204" pitchFamily="34" charset="0"/>
                <a:cs typeface="Calibri" panose="020F0502020204030204" pitchFamily="34" charset="0"/>
              </a:rPr>
              <a:t>Downstream service</a:t>
            </a:r>
          </a:p>
        </p:txBody>
      </p:sp>
      <p:pic>
        <p:nvPicPr>
          <p:cNvPr id="1026" name="Picture 2" descr="Gateway">
            <a:extLst>
              <a:ext uri="{FF2B5EF4-FFF2-40B4-BE49-F238E27FC236}">
                <a16:creationId xmlns:a16="http://schemas.microsoft.com/office/drawing/2014/main" id="{886C24B2-1EAF-81EC-7B90-290DEF717F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5400" y="4175972"/>
            <a:ext cx="7010400" cy="2662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961996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3aedc42bc84ed5ed12c401c959f3d34aea17c8"/>
</p:tagLst>
</file>

<file path=ppt/theme/theme1.xml><?xml version="1.0" encoding="utf-8"?>
<a:theme xmlns:a="http://schemas.openxmlformats.org/drawingml/2006/main" name="CT_Core_Java_OO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Version_x0020_No_x002e_ xmlns="5b0b727f-9d55-4674-90df-9368557459d7">1.0</Version_x0020_No_x002e_>
    <Document_x0020_Summary xmlns="5b0b727f-9d55-4674-90df-9368557459d7">The blank ppt template is used for preparing presentations  aligned with CitiusTech powerpoint guidelines. </Document_x0020_Summary>
    <Rel_x0020_Date xmlns="3f0a5add-00cc-4c5e-8a54-6b524d8608b8">2012-11-11T18:30:00+00:00</Rel_x0020_Date>
    <Version_x0020_No xmlns="5b0b727f-9d55-4674-90df-9368557459d7">1.0</Version_x0020_No>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1A300ECBFD16143AC8B3E6881EC19E4" ma:contentTypeVersion="6" ma:contentTypeDescription="Create a new document." ma:contentTypeScope="" ma:versionID="3a3d1758f0533e4a63e0706672344207">
  <xsd:schema xmlns:xsd="http://www.w3.org/2001/XMLSchema" xmlns:xs="http://www.w3.org/2001/XMLSchema" xmlns:p="http://schemas.microsoft.com/office/2006/metadata/properties" xmlns:ns2="5b0b727f-9d55-4674-90df-9368557459d7" xmlns:ns3="3f0a5add-00cc-4c5e-8a54-6b524d8608b8" targetNamespace="http://schemas.microsoft.com/office/2006/metadata/properties" ma:root="true" ma:fieldsID="0b9e00dfdebadb8b416f9476785e5085" ns2:_="" ns3:_="">
    <xsd:import namespace="5b0b727f-9d55-4674-90df-9368557459d7"/>
    <xsd:import namespace="3f0a5add-00cc-4c5e-8a54-6b524d8608b8"/>
    <xsd:element name="properties">
      <xsd:complexType>
        <xsd:sequence>
          <xsd:element name="documentManagement">
            <xsd:complexType>
              <xsd:all>
                <xsd:element ref="ns2:Document_x0020_Summary" minOccurs="0"/>
                <xsd:element ref="ns2:Version_x0020_No_x002e_" minOccurs="0"/>
                <xsd:element ref="ns3:Rel_x0020_Date" minOccurs="0"/>
                <xsd:element ref="ns2:Version_x0020_N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0b727f-9d55-4674-90df-9368557459d7" elementFormDefault="qualified">
    <xsd:import namespace="http://schemas.microsoft.com/office/2006/documentManagement/types"/>
    <xsd:import namespace="http://schemas.microsoft.com/office/infopath/2007/PartnerControls"/>
    <xsd:element name="Document_x0020_Summary" ma:index="8" nillable="true" ma:displayName="Document Summary" ma:internalName="Document_x0020_Summary">
      <xsd:simpleType>
        <xsd:restriction base="dms:Note">
          <xsd:maxLength value="255"/>
        </xsd:restriction>
      </xsd:simpleType>
    </xsd:element>
    <xsd:element name="Version_x0020_No_x002e_" ma:index="9" nillable="true" ma:displayName="Version No." ma:internalName="Version_x0020_No_x002e_">
      <xsd:simpleType>
        <xsd:restriction base="dms:Text">
          <xsd:maxLength value="255"/>
        </xsd:restriction>
      </xsd:simpleType>
    </xsd:element>
    <xsd:element name="Version_x0020_No" ma:index="13" nillable="true" ma:displayName="Version No" ma:internalName="Version_x0020_No">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0a5add-00cc-4c5e-8a54-6b524d8608b8" elementFormDefault="qualified">
    <xsd:import namespace="http://schemas.microsoft.com/office/2006/documentManagement/types"/>
    <xsd:import namespace="http://schemas.microsoft.com/office/infopath/2007/PartnerControls"/>
    <xsd:element name="Rel_x0020_Date" ma:index="11" nillable="true" ma:displayName="Rel Date" ma:format="DateOnly" ma:internalName="Rel_x0020_Dat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215CF3E-B7B2-4757-A9A7-BF8CDE2155B6}">
  <ds:schemaRefs>
    <ds:schemaRef ds:uri="http://schemas.microsoft.com/sharepoint/v3/contenttype/forms"/>
  </ds:schemaRefs>
</ds:datastoreItem>
</file>

<file path=customXml/itemProps2.xml><?xml version="1.0" encoding="utf-8"?>
<ds:datastoreItem xmlns:ds="http://schemas.openxmlformats.org/officeDocument/2006/customXml" ds:itemID="{B0006A50-4E7D-423B-9555-E21005059E29}">
  <ds:schemaRefs>
    <ds:schemaRef ds:uri="http://schemas.microsoft.com/office/2006/documentManagement/types"/>
    <ds:schemaRef ds:uri="http://schemas.openxmlformats.org/package/2006/metadata/core-properties"/>
    <ds:schemaRef ds:uri="http://schemas.microsoft.com/office/2006/metadata/properties"/>
    <ds:schemaRef ds:uri="http://purl.org/dc/elements/1.1/"/>
    <ds:schemaRef ds:uri="http://purl.org/dc/terms/"/>
    <ds:schemaRef ds:uri="5b0b727f-9d55-4674-90df-9368557459d7"/>
    <ds:schemaRef ds:uri="http://schemas.microsoft.com/office/infopath/2007/PartnerControls"/>
    <ds:schemaRef ds:uri="http://purl.org/dc/dcmitype/"/>
    <ds:schemaRef ds:uri="3f0a5add-00cc-4c5e-8a54-6b524d8608b8"/>
    <ds:schemaRef ds:uri="http://www.w3.org/XML/1998/namespace"/>
  </ds:schemaRefs>
</ds:datastoreItem>
</file>

<file path=customXml/itemProps3.xml><?xml version="1.0" encoding="utf-8"?>
<ds:datastoreItem xmlns:ds="http://schemas.openxmlformats.org/officeDocument/2006/customXml" ds:itemID="{20271C12-EDC3-4E9F-917F-B5906E905F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0b727f-9d55-4674-90df-9368557459d7"/>
    <ds:schemaRef ds:uri="3f0a5add-00cc-4c5e-8a54-6b524d8608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CT_Core_Java_OOP</Template>
  <TotalTime>31309</TotalTime>
  <Words>5088</Words>
  <Application>Microsoft Macintosh PowerPoint</Application>
  <PresentationFormat>On-screen Show (4:3)</PresentationFormat>
  <Paragraphs>401</Paragraphs>
  <Slides>40</Slides>
  <Notes>40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Arial</vt:lpstr>
      <vt:lpstr>Calibri</vt:lpstr>
      <vt:lpstr>Courier New</vt:lpstr>
      <vt:lpstr>Tahoma</vt:lpstr>
      <vt:lpstr>Times New Roman</vt:lpstr>
      <vt:lpstr>Wingdings</vt:lpstr>
      <vt:lpstr>CT_Core_Java_OOP</vt:lpstr>
      <vt:lpstr>Microservice – 03</vt:lpstr>
      <vt:lpstr>Topics</vt:lpstr>
      <vt:lpstr>Gateway</vt:lpstr>
      <vt:lpstr>Without Gateway</vt:lpstr>
      <vt:lpstr>With Gateway</vt:lpstr>
      <vt:lpstr>API Gateway</vt:lpstr>
      <vt:lpstr>MS Architecture</vt:lpstr>
      <vt:lpstr>Advantages of API Gateway</vt:lpstr>
      <vt:lpstr>Spring Cloud Gateway</vt:lpstr>
      <vt:lpstr>Spring Cloud Gateway Terminologies</vt:lpstr>
      <vt:lpstr>Routing</vt:lpstr>
      <vt:lpstr>Filters</vt:lpstr>
      <vt:lpstr>Zuul</vt:lpstr>
      <vt:lpstr>Zuul Gateway</vt:lpstr>
      <vt:lpstr>Zuul Implementation</vt:lpstr>
      <vt:lpstr>Zuul Uses</vt:lpstr>
      <vt:lpstr>Zuul Filters</vt:lpstr>
      <vt:lpstr>Add Filter in Zuul</vt:lpstr>
      <vt:lpstr>Add Filter in Zuul</vt:lpstr>
      <vt:lpstr>Microservice Tracing</vt:lpstr>
      <vt:lpstr>Microservice Tracing</vt:lpstr>
      <vt:lpstr>MS Communication</vt:lpstr>
      <vt:lpstr>Microservice Observability</vt:lpstr>
      <vt:lpstr>Concepts of Microservice Observability</vt:lpstr>
      <vt:lpstr>Zipkin</vt:lpstr>
      <vt:lpstr>Zipkin Modules</vt:lpstr>
      <vt:lpstr>Sleuth</vt:lpstr>
      <vt:lpstr>Sleuth Sampling</vt:lpstr>
      <vt:lpstr>Sleuth</vt:lpstr>
      <vt:lpstr>Demo</vt:lpstr>
      <vt:lpstr>DB</vt:lpstr>
      <vt:lpstr>Vault</vt:lpstr>
      <vt:lpstr>Vault as BackEnd</vt:lpstr>
      <vt:lpstr>Vault Architecture</vt:lpstr>
      <vt:lpstr>Install Vault</vt:lpstr>
      <vt:lpstr>Vault Commands</vt:lpstr>
      <vt:lpstr>Run Vault</vt:lpstr>
      <vt:lpstr>Vault Secrets</vt:lpstr>
      <vt:lpstr>Vault Spring Boot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Core Java</dc:title>
  <dc:creator>Jignesh Parmar</dc:creator>
  <cp:lastModifiedBy>Microsoft Office User</cp:lastModifiedBy>
  <cp:revision>827</cp:revision>
  <dcterms:created xsi:type="dcterms:W3CDTF">2014-09-30T12:24:12Z</dcterms:created>
  <dcterms:modified xsi:type="dcterms:W3CDTF">2024-09-01T08:06:00Z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0x010100A1A300ECBFD16143AC8B3E6881EC19E4</vt:lpwstr>
  </property>
</Properties>
</file>